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6"/>
  </p:notesMasterIdLst>
  <p:sldIdLst>
    <p:sldId id="260" r:id="rId2"/>
    <p:sldId id="295" r:id="rId3"/>
    <p:sldId id="294" r:id="rId4"/>
    <p:sldId id="299" r:id="rId5"/>
    <p:sldId id="293" r:id="rId6"/>
    <p:sldId id="302" r:id="rId7"/>
    <p:sldId id="303" r:id="rId8"/>
    <p:sldId id="304" r:id="rId9"/>
    <p:sldId id="300" r:id="rId10"/>
    <p:sldId id="297" r:id="rId11"/>
    <p:sldId id="301" r:id="rId12"/>
    <p:sldId id="267" r:id="rId13"/>
    <p:sldId id="279" r:id="rId14"/>
    <p:sldId id="280" r:id="rId15"/>
    <p:sldId id="305" r:id="rId16"/>
    <p:sldId id="307" r:id="rId17"/>
    <p:sldId id="308" r:id="rId18"/>
    <p:sldId id="309" r:id="rId19"/>
    <p:sldId id="271" r:id="rId20"/>
    <p:sldId id="310" r:id="rId21"/>
    <p:sldId id="311" r:id="rId22"/>
    <p:sldId id="312" r:id="rId23"/>
    <p:sldId id="313" r:id="rId24"/>
    <p:sldId id="314" r:id="rId25"/>
    <p:sldId id="281" r:id="rId26"/>
    <p:sldId id="282" r:id="rId27"/>
    <p:sldId id="283" r:id="rId28"/>
    <p:sldId id="284" r:id="rId29"/>
    <p:sldId id="285" r:id="rId30"/>
    <p:sldId id="315" r:id="rId31"/>
    <p:sldId id="316" r:id="rId32"/>
    <p:sldId id="288" r:id="rId33"/>
    <p:sldId id="318" r:id="rId34"/>
    <p:sldId id="291" r:id="rId35"/>
  </p:sldIdLst>
  <p:sldSz cx="12192000" cy="6858000"/>
  <p:notesSz cx="6858000" cy="9144000"/>
  <p:embeddedFontLst>
    <p:embeddedFont>
      <p:font typeface="맑은 고딕" panose="020B0503020000020004" pitchFamily="34" charset="-127"/>
      <p:regular r:id="rId37"/>
      <p:bold r:id="rId38"/>
    </p:embeddedFont>
    <p:embeddedFont>
      <p:font typeface="Calibri" panose="020F0502020204030204" pitchFamily="34" charset="0"/>
      <p:regular r:id="rId39"/>
      <p:bold r:id="rId40"/>
      <p:italic r:id="rId41"/>
      <p:boldItalic r:id="rId42"/>
    </p:embeddedFont>
    <p:embeddedFont>
      <p:font typeface="Noto Sans Batak" panose="020B0502040504020204" pitchFamily="34" charset="0"/>
      <p:regular r:id="rId43"/>
    </p:embeddedFont>
    <p:embeddedFont>
      <p:font typeface="Noto Sans Kannada" panose="020B0502040504020204" pitchFamily="34" charset="0"/>
      <p:regular r:id="rId44"/>
      <p:bold r:id="rId45"/>
    </p:embeddedFont>
    <p:embeddedFont>
      <p:font typeface="Roboto" panose="02000000000000000000" pitchFamily="2" charset="0"/>
      <p:regular r:id="rId46"/>
      <p:bold r:id="rId47"/>
      <p:italic r:id="rId48"/>
      <p:boldItalic r:id="rId49"/>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F03"/>
    <a:srgbClr val="FFA41C"/>
    <a:srgbClr val="515FE1"/>
    <a:srgbClr val="68B39A"/>
    <a:srgbClr val="FFFFE1"/>
    <a:srgbClr val="FFFFF4"/>
    <a:srgbClr val="FFF6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69796"/>
  </p:normalViewPr>
  <p:slideViewPr>
    <p:cSldViewPr snapToGrid="0">
      <p:cViewPr varScale="1">
        <p:scale>
          <a:sx n="87" d="100"/>
          <a:sy n="87" d="100"/>
        </p:scale>
        <p:origin x="2136" y="192"/>
      </p:cViewPr>
      <p:guideLst/>
    </p:cSldViewPr>
  </p:slid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6FC4C-98A0-1C44-A527-AD93D6A249CF}" type="datetimeFigureOut">
              <a:rPr kumimoji="1" lang="ko-KR" altLang="en-US" smtClean="0"/>
              <a:t>2024. 9. 30.</a:t>
            </a:fld>
            <a:endParaRPr kumimoji="1"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5A142-3400-9540-B612-D0A94FBAE958}" type="slidenum">
              <a:rPr kumimoji="1" lang="ko-KR" altLang="en-US" smtClean="0"/>
              <a:t>‹#›</a:t>
            </a:fld>
            <a:endParaRPr kumimoji="1" lang="ko-KR" altLang="en-US"/>
          </a:p>
        </p:txBody>
      </p:sp>
    </p:spTree>
    <p:extLst>
      <p:ext uri="{BB962C8B-B14F-4D97-AF65-F5344CB8AC3E}">
        <p14:creationId xmlns:p14="http://schemas.microsoft.com/office/powerpoint/2010/main" val="392720326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b="0" i="0" dirty="0">
                <a:solidFill>
                  <a:srgbClr val="0D0D0D"/>
                </a:solidFill>
                <a:effectLst/>
                <a:latin typeface="Söhne"/>
              </a:rPr>
              <a:t>In this presentation, I will introduce our web-based game called 'Find the Bot,' alongside our paper. My name is Yeonsun Yang, and this work was completed with great collaborators from DGIST in South Korea and Midjourney.</a:t>
            </a:r>
            <a:endParaRPr kumimoji="1" lang="ko-KR" altLang="en-US" dirty="0"/>
          </a:p>
        </p:txBody>
      </p:sp>
      <p:sp>
        <p:nvSpPr>
          <p:cNvPr id="4" name="슬라이드 번호 개체 틀 3"/>
          <p:cNvSpPr>
            <a:spLocks noGrp="1"/>
          </p:cNvSpPr>
          <p:nvPr>
            <p:ph type="sldNum" sz="quarter" idx="5"/>
          </p:nvPr>
        </p:nvSpPr>
        <p:spPr/>
        <p:txBody>
          <a:bodyPr/>
          <a:lstStyle/>
          <a:p>
            <a:fld id="{73D5A142-3400-9540-B612-D0A94FBAE958}" type="slidenum">
              <a:rPr kumimoji="1" lang="ko-KR" altLang="en-US" smtClean="0"/>
              <a:t>1</a:t>
            </a:fld>
            <a:endParaRPr kumimoji="1" lang="ko-KR" altLang="en-US"/>
          </a:p>
        </p:txBody>
      </p:sp>
    </p:spTree>
    <p:extLst>
      <p:ext uri="{BB962C8B-B14F-4D97-AF65-F5344CB8AC3E}">
        <p14:creationId xmlns:p14="http://schemas.microsoft.com/office/powerpoint/2010/main" val="209118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indent="-457200">
              <a:buFont typeface="Arial" panose="020B0604020202020204" pitchFamily="34" charset="0"/>
              <a:buChar char="•"/>
            </a:pPr>
            <a:r>
              <a:rPr lang="en-US" altLang="ko-KR" sz="1200" b="0" i="0" dirty="0">
                <a:solidFill>
                  <a:srgbClr val="0D0D0D"/>
                </a:solidFill>
                <a:effectLst/>
                <a:latin typeface="Söhne"/>
              </a:rPr>
              <a:t>To this end, we designed specific workflow like this. </a:t>
            </a:r>
            <a:br>
              <a:rPr lang="en-US" altLang="ko-KR" sz="1200" b="0" i="0" dirty="0">
                <a:solidFill>
                  <a:srgbClr val="0D0D0D"/>
                </a:solidFill>
                <a:effectLst/>
                <a:latin typeface="Söhne"/>
              </a:rPr>
            </a:br>
            <a:br>
              <a:rPr lang="en-US" altLang="ko-KR" sz="1200" b="0" i="0" dirty="0">
                <a:solidFill>
                  <a:srgbClr val="0D0D0D"/>
                </a:solidFill>
                <a:effectLst/>
                <a:latin typeface="Söhne"/>
              </a:rPr>
            </a:br>
            <a:r>
              <a:rPr lang="en-US" altLang="ko-KR" sz="1200" b="0" i="0" dirty="0">
                <a:solidFill>
                  <a:srgbClr val="0D0D0D"/>
                </a:solidFill>
                <a:effectLst/>
                <a:latin typeface="Söhne"/>
              </a:rPr>
              <a:t> Engaging and motivating groups of general populations, and inducing group learning through interaction with each other. Finally, aggregating all socially agreed emotional judgments collected from user groups.</a:t>
            </a:r>
            <a:endParaRPr lang="en" altLang="ko-KR" sz="1200" b="0" i="0" dirty="0">
              <a:solidFill>
                <a:srgbClr val="0D0D0D"/>
              </a:solidFill>
              <a:effectLst/>
              <a:latin typeface="Söhne"/>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10</a:t>
            </a:fld>
            <a:endParaRPr kumimoji="1" lang="ko-KR" altLang="en-US"/>
          </a:p>
        </p:txBody>
      </p:sp>
    </p:spTree>
    <p:extLst>
      <p:ext uri="{BB962C8B-B14F-4D97-AF65-F5344CB8AC3E}">
        <p14:creationId xmlns:p14="http://schemas.microsoft.com/office/powerpoint/2010/main" val="94704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indent="-457200">
              <a:buFont typeface="Arial" panose="020B0604020202020204" pitchFamily="34" charset="0"/>
              <a:buChar char="•"/>
            </a:pPr>
            <a:r>
              <a:rPr lang="en-US" altLang="ko-KR" b="0" i="0" dirty="0">
                <a:solidFill>
                  <a:srgbClr val="0D0D0D"/>
                </a:solidFill>
                <a:effectLst/>
                <a:latin typeface="Söhne"/>
              </a:rPr>
              <a:t>However, this frequent interactions </a:t>
            </a:r>
            <a:r>
              <a:rPr lang="en" altLang="ko-KR" b="0" i="0" dirty="0">
                <a:solidFill>
                  <a:srgbClr val="0D0D0D"/>
                </a:solidFill>
                <a:effectLst/>
                <a:latin typeface="Söhne"/>
              </a:rPr>
              <a:t>can be too burdensome for users and also very costly. So, to integrate this workflow voluntarily and without burden, we have gamified the process.</a:t>
            </a:r>
            <a:endParaRPr lang="en" altLang="ko-KR" sz="1200" b="0" i="0" dirty="0">
              <a:solidFill>
                <a:srgbClr val="0D0D0D"/>
              </a:solidFill>
              <a:effectLst/>
              <a:latin typeface="Söhne"/>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11</a:t>
            </a:fld>
            <a:endParaRPr kumimoji="1" lang="ko-KR" altLang="en-US"/>
          </a:p>
        </p:txBody>
      </p:sp>
    </p:spTree>
    <p:extLst>
      <p:ext uri="{BB962C8B-B14F-4D97-AF65-F5344CB8AC3E}">
        <p14:creationId xmlns:p14="http://schemas.microsoft.com/office/powerpoint/2010/main" val="3339892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00000"/>
                </a:solidFill>
                <a:effectLst/>
                <a:latin typeface="Arial" panose="020B0604020202020204" pitchFamily="34" charset="0"/>
              </a:rPr>
              <a:t>To this end, we set three specific design goals by reflecting feedback from three rounds of prototyping. </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200" b="0" i="0" u="none" strike="noStrike" dirty="0">
                <a:solidFill>
                  <a:srgbClr val="000000"/>
                </a:solidFill>
                <a:effectLst/>
                <a:latin typeface="Arial" panose="020B0604020202020204" pitchFamily="34" charset="0"/>
              </a:rPr>
              <a:t>For each design goal, we designed the game </a:t>
            </a:r>
            <a:r>
              <a:rPr lang="en" altLang="ko-KR" sz="1200" b="0" i="0" u="none" strike="noStrike" dirty="0">
                <a:solidFill>
                  <a:srgbClr val="0D0D0D"/>
                </a:solidFill>
                <a:effectLst/>
                <a:latin typeface="Roboto" panose="02000000000000000000" pitchFamily="2" charset="0"/>
              </a:rPr>
              <a:t>to engage players in observing, providing feedback, and reflecting </a:t>
            </a:r>
            <a:r>
              <a:rPr lang="en-US" altLang="ko-KR" sz="1200" b="0" i="0" u="none" strike="noStrike" dirty="0">
                <a:solidFill>
                  <a:srgbClr val="0D0D0D"/>
                </a:solidFill>
                <a:effectLst/>
                <a:latin typeface="Roboto" panose="02000000000000000000" pitchFamily="2" charset="0"/>
              </a:rPr>
              <a:t>with</a:t>
            </a:r>
            <a:r>
              <a:rPr lang="en" altLang="ko-KR" sz="1200" b="0" i="0" u="none" strike="noStrike" dirty="0">
                <a:solidFill>
                  <a:srgbClr val="0D0D0D"/>
                </a:solidFill>
                <a:effectLst/>
                <a:latin typeface="Roboto" panose="02000000000000000000" pitchFamily="2" charset="0"/>
              </a:rPr>
              <a:t> each other.</a:t>
            </a:r>
            <a:endParaRPr lang="en" altLang="ko-KR" b="0" dirty="0">
              <a:effectLst/>
            </a:endParaRPr>
          </a:p>
          <a:p>
            <a:pPr rtl="0">
              <a:spcBef>
                <a:spcPts val="0"/>
              </a:spcBef>
              <a:spcAft>
                <a:spcPts val="0"/>
              </a:spcAft>
            </a:pPr>
            <a:r>
              <a:rPr lang="en" altLang="ko-KR" sz="1200" b="0" i="0" u="none" strike="noStrike" dirty="0">
                <a:solidFill>
                  <a:srgbClr val="000000"/>
                </a:solidFill>
                <a:effectLst/>
                <a:latin typeface="Arial" panose="020B0604020202020204" pitchFamily="34" charset="0"/>
              </a:rPr>
              <a:t>,broke complex labeling actions into binary labeling, and used mainstream game plot. </a:t>
            </a: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12</a:t>
            </a:fld>
            <a:endParaRPr kumimoji="1" lang="ko-KR" altLang="en-US"/>
          </a:p>
        </p:txBody>
      </p:sp>
    </p:spTree>
    <p:extLst>
      <p:ext uri="{BB962C8B-B14F-4D97-AF65-F5344CB8AC3E}">
        <p14:creationId xmlns:p14="http://schemas.microsoft.com/office/powerpoint/2010/main" val="2293027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b="0" i="0" dirty="0">
                <a:solidFill>
                  <a:srgbClr val="0D0D0D"/>
                </a:solidFill>
                <a:effectLst/>
                <a:latin typeface="Söhne"/>
              </a:rPr>
              <a:t>Thus, after design probing, we decided to build the game using a popular mainstream game plot, the game of mafia. This choice was appropriate as it aligned with our design goals, which include promoting active interactions within user groups, facilitating the incorporation of various approaches, and employing familiar rules to reduce the adaptation time for this complex integrated system.</a:t>
            </a: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13</a:t>
            </a:fld>
            <a:endParaRPr kumimoji="1" lang="ko-KR" altLang="en-US"/>
          </a:p>
        </p:txBody>
      </p:sp>
    </p:spTree>
    <p:extLst>
      <p:ext uri="{BB962C8B-B14F-4D97-AF65-F5344CB8AC3E}">
        <p14:creationId xmlns:p14="http://schemas.microsoft.com/office/powerpoint/2010/main" val="210189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200" b="0" i="0" u="none" strike="noStrike" dirty="0">
                <a:solidFill>
                  <a:srgbClr val="0D0D0D"/>
                </a:solidFill>
                <a:effectLst/>
                <a:latin typeface="Arial" panose="020B0604020202020204" pitchFamily="34" charset="0"/>
              </a:rPr>
              <a:t>With three design goals in mind, we build the web-based game, Find the Bot!, which seamlessly incorporates a wide range of suggestions and guidelines from numerous literatures using design elements to motivate players. More details of each strategy can be found in the paper. </a:t>
            </a:r>
          </a:p>
          <a:p>
            <a:endParaRPr kumimoji="1"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14</a:t>
            </a:fld>
            <a:endParaRPr kumimoji="1" lang="ko-KR" altLang="en-US"/>
          </a:p>
        </p:txBody>
      </p:sp>
    </p:spTree>
    <p:extLst>
      <p:ext uri="{BB962C8B-B14F-4D97-AF65-F5344CB8AC3E}">
        <p14:creationId xmlns:p14="http://schemas.microsoft.com/office/powerpoint/2010/main" val="348120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200" b="0" i="0" u="none" strike="noStrike" dirty="0">
                <a:solidFill>
                  <a:srgbClr val="0D0D0D"/>
                </a:solidFill>
                <a:effectLst/>
                <a:latin typeface="Arial" panose="020B0604020202020204" pitchFamily="34" charset="0"/>
              </a:rPr>
              <a:t>Here’s the overview of gameplay. Find the Bot! involves four human players who are anonymized in the game, along with an AI bot pretending to be a human. </a:t>
            </a:r>
          </a:p>
          <a:p>
            <a:r>
              <a:rPr lang="en" altLang="ko-KR" sz="1200" b="0" i="0" u="none" strike="noStrike" dirty="0">
                <a:solidFill>
                  <a:srgbClr val="0D0D0D"/>
                </a:solidFill>
                <a:effectLst/>
                <a:latin typeface="Arial" panose="020B0604020202020204" pitchFamily="34" charset="0"/>
              </a:rPr>
              <a:t>The game goal is collaboratively finding the bot among players. </a:t>
            </a: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15</a:t>
            </a:fld>
            <a:endParaRPr kumimoji="1" lang="ko-KR" altLang="en-US"/>
          </a:p>
        </p:txBody>
      </p:sp>
    </p:spTree>
    <p:extLst>
      <p:ext uri="{BB962C8B-B14F-4D97-AF65-F5344CB8AC3E}">
        <p14:creationId xmlns:p14="http://schemas.microsoft.com/office/powerpoint/2010/main" val="2233660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200" b="0" i="0" u="none" strike="noStrike" dirty="0">
                <a:solidFill>
                  <a:srgbClr val="0D0D0D"/>
                </a:solidFill>
                <a:effectLst/>
                <a:latin typeface="Arial" panose="020B0604020202020204" pitchFamily="34" charset="0"/>
              </a:rPr>
              <a:t>If two human players are deactivated or fail to find the bot, they lose. </a:t>
            </a:r>
          </a:p>
          <a:p>
            <a:endParaRPr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16</a:t>
            </a:fld>
            <a:endParaRPr kumimoji="1" lang="ko-KR" altLang="en-US"/>
          </a:p>
        </p:txBody>
      </p:sp>
    </p:spTree>
    <p:extLst>
      <p:ext uri="{BB962C8B-B14F-4D97-AF65-F5344CB8AC3E}">
        <p14:creationId xmlns:p14="http://schemas.microsoft.com/office/powerpoint/2010/main" val="1986146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200" b="0" i="0" u="none" strike="noStrike" dirty="0">
                <a:solidFill>
                  <a:srgbClr val="0D0D0D"/>
                </a:solidFill>
                <a:effectLst/>
                <a:latin typeface="Arial" panose="020B0604020202020204" pitchFamily="34" charset="0"/>
              </a:rPr>
              <a:t>Otherwise, they can win the game. </a:t>
            </a:r>
          </a:p>
          <a:p>
            <a:endParaRPr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17</a:t>
            </a:fld>
            <a:endParaRPr kumimoji="1" lang="ko-KR" altLang="en-US"/>
          </a:p>
        </p:txBody>
      </p:sp>
    </p:spTree>
    <p:extLst>
      <p:ext uri="{BB962C8B-B14F-4D97-AF65-F5344CB8AC3E}">
        <p14:creationId xmlns:p14="http://schemas.microsoft.com/office/powerpoint/2010/main" val="1114143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200" b="0" i="0" u="none" strike="noStrike" dirty="0">
                <a:solidFill>
                  <a:srgbClr val="0D0D0D"/>
                </a:solidFill>
                <a:effectLst/>
                <a:latin typeface="Arial" panose="020B0604020202020204" pitchFamily="34" charset="0"/>
              </a:rPr>
              <a:t>The game consists of four rounds, each featuring a randomly chosen emotion keyword from basic emotions. In each round, six game stages unfold.</a:t>
            </a:r>
          </a:p>
          <a:p>
            <a:endParaRPr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18</a:t>
            </a:fld>
            <a:endParaRPr kumimoji="1" lang="ko-KR" altLang="en-US"/>
          </a:p>
        </p:txBody>
      </p:sp>
    </p:spTree>
    <p:extLst>
      <p:ext uri="{BB962C8B-B14F-4D97-AF65-F5344CB8AC3E}">
        <p14:creationId xmlns:p14="http://schemas.microsoft.com/office/powerpoint/2010/main" val="646753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In the labeling stage, each player is assigned facial expression images and has to click all the images that looks like emotion keyword.</a:t>
            </a:r>
            <a:endParaRPr lang="en" altLang="ko-KR" b="0" dirty="0">
              <a:effectLst/>
            </a:endParaRPr>
          </a:p>
          <a:p>
            <a:pPr rtl="0">
              <a:spcBef>
                <a:spcPts val="0"/>
              </a:spcBef>
              <a:spcAft>
                <a:spcPts val="0"/>
              </a:spcAft>
            </a:pPr>
            <a:endParaRPr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19</a:t>
            </a:fld>
            <a:endParaRPr kumimoji="1" lang="ko-KR" altLang="en-US"/>
          </a:p>
        </p:txBody>
      </p:sp>
    </p:spTree>
    <p:extLst>
      <p:ext uri="{BB962C8B-B14F-4D97-AF65-F5344CB8AC3E}">
        <p14:creationId xmlns:p14="http://schemas.microsoft.com/office/powerpoint/2010/main" val="60374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4000" b="0" i="0" dirty="0">
                <a:solidFill>
                  <a:srgbClr val="0D0D0D"/>
                </a:solidFill>
                <a:effectLst/>
                <a:latin typeface="Söhne"/>
              </a:rPr>
              <a:t>This is one of the real controversial examples of the FER dataset</a:t>
            </a:r>
            <a:r>
              <a:rPr lang="en-US" altLang="ko-KR" sz="4000" b="0" i="0" dirty="0">
                <a:solidFill>
                  <a:srgbClr val="0D0D0D"/>
                </a:solidFill>
                <a:effectLst/>
                <a:latin typeface="Söhne"/>
              </a:rPr>
              <a:t>.</a:t>
            </a:r>
            <a:r>
              <a:rPr lang="ko-KR" altLang="en-US" sz="4000" b="0" i="0" dirty="0">
                <a:solidFill>
                  <a:srgbClr val="0D0D0D"/>
                </a:solidFill>
                <a:effectLst/>
                <a:latin typeface="Söhne"/>
              </a:rPr>
              <a:t> </a:t>
            </a:r>
            <a:r>
              <a:rPr lang="en" altLang="ko-KR" sz="2800" b="0" i="0" dirty="0">
                <a:solidFill>
                  <a:srgbClr val="0D0D0D"/>
                </a:solidFill>
                <a:effectLst/>
                <a:latin typeface="Söhne"/>
              </a:rPr>
              <a:t>What do you think this expression looks like? Happy? or Sad? </a:t>
            </a:r>
            <a:r>
              <a:rPr lang="en-US" altLang="ko-KR" sz="2800" b="0" i="0" dirty="0">
                <a:solidFill>
                  <a:srgbClr val="0D0D0D"/>
                </a:solidFill>
                <a:effectLst/>
                <a:latin typeface="Söhne"/>
              </a:rPr>
              <a:t>Th</a:t>
            </a:r>
            <a:r>
              <a:rPr lang="en" altLang="ko-KR" sz="2800" b="0" i="0" dirty="0">
                <a:solidFill>
                  <a:srgbClr val="0D0D0D"/>
                </a:solidFill>
                <a:effectLst/>
                <a:latin typeface="Söhne"/>
              </a:rPr>
              <a:t>e facial expressions we encounter in the wild are diverse, subjective, and ambiguous, making them difficult to judge. So, it's challenging for both humans and machines. </a:t>
            </a:r>
            <a:endParaRPr kumimoji="1" lang="en" altLang="ko-KR" sz="2800" b="0" i="0" u="none" strike="noStrike" dirty="0">
              <a:solidFill>
                <a:srgbClr val="0D0D0D"/>
              </a:solidFill>
              <a:effectLs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 altLang="ko-KR" sz="2800" b="0" i="0" u="none" strike="noStrike" dirty="0">
              <a:solidFill>
                <a:srgbClr val="0D0D0D"/>
              </a:solidFill>
              <a:effectLst/>
              <a:latin typeface="Söhne"/>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 altLang="ko-KR" sz="1800" b="0" i="0" u="none" strike="noStrike" dirty="0">
              <a:solidFill>
                <a:srgbClr val="000000"/>
              </a:solidFill>
              <a:effectLst/>
              <a:latin typeface="Calibri" panose="020F050202020403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a:t>
            </a:fld>
            <a:endParaRPr kumimoji="1" lang="ko-KR" altLang="en-US"/>
          </a:p>
        </p:txBody>
      </p:sp>
    </p:spTree>
    <p:extLst>
      <p:ext uri="{BB962C8B-B14F-4D97-AF65-F5344CB8AC3E}">
        <p14:creationId xmlns:p14="http://schemas.microsoft.com/office/powerpoint/2010/main" val="2858574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After the labeling stage, players can quickly review the other players' image-labeling sets. </a:t>
            </a:r>
            <a:endParaRPr lang="en" altLang="ko-KR" b="0" dirty="0">
              <a:effectLst/>
            </a:endParaRPr>
          </a:p>
          <a:p>
            <a:pPr rtl="0">
              <a:spcBef>
                <a:spcPts val="0"/>
              </a:spcBef>
              <a:spcAft>
                <a:spcPts val="0"/>
              </a:spcAft>
            </a:pPr>
            <a:endParaRPr lang="en" altLang="ko-KR" b="0" dirty="0">
              <a:effectLst/>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20</a:t>
            </a:fld>
            <a:endParaRPr kumimoji="1" lang="ko-KR" altLang="en-US"/>
          </a:p>
        </p:txBody>
      </p:sp>
    </p:spTree>
    <p:extLst>
      <p:ext uri="{BB962C8B-B14F-4D97-AF65-F5344CB8AC3E}">
        <p14:creationId xmlns:p14="http://schemas.microsoft.com/office/powerpoint/2010/main" val="344673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In the pointing out stage, every players takes turns to point out a player they believe might be the bot due to suspicious labeling. </a:t>
            </a:r>
            <a:endParaRPr lang="en" altLang="ko-KR" b="0" dirty="0">
              <a:effectLst/>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21</a:t>
            </a:fld>
            <a:endParaRPr kumimoji="1" lang="ko-KR" altLang="en-US"/>
          </a:p>
        </p:txBody>
      </p:sp>
    </p:spTree>
    <p:extLst>
      <p:ext uri="{BB962C8B-B14F-4D97-AF65-F5344CB8AC3E}">
        <p14:creationId xmlns:p14="http://schemas.microsoft.com/office/powerpoint/2010/main" val="4132549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If someone was pointed out, all players vote to conclude whether he is really a bot or not. </a:t>
            </a:r>
            <a:r>
              <a:rPr lang="en" altLang="ko-KR" sz="1200" b="0" i="0" u="none" strike="noStrike" dirty="0">
                <a:solidFill>
                  <a:srgbClr val="0D0D0D"/>
                </a:solidFill>
                <a:effectLst/>
                <a:latin typeface="Arial" panose="020B0604020202020204" pitchFamily="34" charset="0"/>
              </a:rPr>
              <a:t>If the majority agree with the suspicion, the pointed player enters the last defense stage. </a:t>
            </a:r>
          </a:p>
          <a:p>
            <a:pPr rtl="0">
              <a:spcBef>
                <a:spcPts val="0"/>
              </a:spcBef>
              <a:spcAft>
                <a:spcPts val="0"/>
              </a:spcAft>
            </a:pPr>
            <a:endParaRPr lang="en" altLang="ko-KR" sz="1200" b="0" i="0" u="none" strike="noStrike" dirty="0">
              <a:solidFill>
                <a:srgbClr val="0D0D0D"/>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22</a:t>
            </a:fld>
            <a:endParaRPr kumimoji="1" lang="ko-KR" altLang="en-US"/>
          </a:p>
        </p:txBody>
      </p:sp>
    </p:spTree>
    <p:extLst>
      <p:ext uri="{BB962C8B-B14F-4D97-AF65-F5344CB8AC3E}">
        <p14:creationId xmlns:p14="http://schemas.microsoft.com/office/powerpoint/2010/main" val="18020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During this stage, the pointed player has to identify the labeled image that may appear unconvincing to the other players. </a:t>
            </a:r>
            <a:endParaRPr lang="en" altLang="ko-KR" b="0" dirty="0">
              <a:effectLst/>
            </a:endParaRPr>
          </a:p>
          <a:p>
            <a:pPr rtl="0">
              <a:spcBef>
                <a:spcPts val="0"/>
              </a:spcBef>
              <a:spcAft>
                <a:spcPts val="0"/>
              </a:spcAft>
            </a:pPr>
            <a:r>
              <a:rPr lang="en" altLang="ko-KR" sz="1200" b="0" i="0" u="none" strike="noStrike" dirty="0">
                <a:solidFill>
                  <a:srgbClr val="0D0D0D"/>
                </a:solidFill>
                <a:effectLst/>
                <a:latin typeface="Arial" panose="020B0604020202020204" pitchFamily="34" charset="0"/>
              </a:rPr>
              <a:t>If the player fails to find it, he will be deactivated from the game.</a:t>
            </a:r>
            <a:endParaRPr lang="en" altLang="ko-KR" b="0" dirty="0">
              <a:effectLst/>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23</a:t>
            </a:fld>
            <a:endParaRPr kumimoji="1" lang="ko-KR" altLang="en-US"/>
          </a:p>
        </p:txBody>
      </p:sp>
    </p:spTree>
    <p:extLst>
      <p:ext uri="{BB962C8B-B14F-4D97-AF65-F5344CB8AC3E}">
        <p14:creationId xmlns:p14="http://schemas.microsoft.com/office/powerpoint/2010/main" val="3016097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To help understand the image with controversial labels, during the advice stage, all players can view a graph showing the distribution of labels.</a:t>
            </a:r>
            <a:endParaRPr lang="en" altLang="ko-KR" b="0" dirty="0">
              <a:effectLst/>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24</a:t>
            </a:fld>
            <a:endParaRPr kumimoji="1" lang="ko-KR" altLang="en-US"/>
          </a:p>
        </p:txBody>
      </p:sp>
    </p:spTree>
    <p:extLst>
      <p:ext uri="{BB962C8B-B14F-4D97-AF65-F5344CB8AC3E}">
        <p14:creationId xmlns:p14="http://schemas.microsoft.com/office/powerpoint/2010/main" val="44652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D0D0D"/>
                </a:solidFill>
                <a:effectLst/>
                <a:latin typeface="Arial" panose="020B0604020202020204" pitchFamily="34" charset="0"/>
              </a:rPr>
              <a:t>Before conducting user study, we collected ground truth measures from 275 people by online survey. For this, we utilized one of the most widely used measures of FER, scoring on a scale from 0 to 64. </a:t>
            </a: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25</a:t>
            </a:fld>
            <a:endParaRPr kumimoji="1" lang="ko-KR" altLang="en-US"/>
          </a:p>
        </p:txBody>
      </p:sp>
    </p:spTree>
    <p:extLst>
      <p:ext uri="{BB962C8B-B14F-4D97-AF65-F5344CB8AC3E}">
        <p14:creationId xmlns:p14="http://schemas.microsoft.com/office/powerpoint/2010/main" val="2067651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00000"/>
                </a:solidFill>
                <a:effectLst/>
                <a:latin typeface="Arial" panose="020B0604020202020204" pitchFamily="34" charset="0"/>
              </a:rPr>
              <a:t>To evaluate the feasibility of Find the Bot, we conducted a user study with 59 participants. Based on the first quartile score of 40 on ground-truth measures, we classified 22 participants </a:t>
            </a:r>
            <a:r>
              <a:rPr lang="en" altLang="ko-KR" sz="1800" b="0" i="0" u="none" strike="noStrike" dirty="0">
                <a:solidFill>
                  <a:srgbClr val="0D0D0D"/>
                </a:solidFill>
                <a:effectLst/>
                <a:latin typeface="Arial" panose="020B0604020202020204" pitchFamily="34" charset="0"/>
              </a:rPr>
              <a:t>into the low FER group and then randomly divided them into learner and control groups</a:t>
            </a:r>
            <a:r>
              <a:rPr lang="en-US" altLang="ko-KR" sz="1800" b="0" i="0" u="none" strike="noStrike" dirty="0">
                <a:solidFill>
                  <a:srgbClr val="0D0D0D"/>
                </a:solidFill>
                <a:effectLst/>
                <a:latin typeface="Arial" panose="020B0604020202020204" pitchFamily="34" charset="0"/>
              </a:rPr>
              <a:t>.</a:t>
            </a: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26</a:t>
            </a:fld>
            <a:endParaRPr kumimoji="1" lang="ko-KR" altLang="en-US"/>
          </a:p>
        </p:txBody>
      </p:sp>
    </p:spTree>
    <p:extLst>
      <p:ext uri="{BB962C8B-B14F-4D97-AF65-F5344CB8AC3E}">
        <p14:creationId xmlns:p14="http://schemas.microsoft.com/office/powerpoint/2010/main" val="16773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D0D0D"/>
                </a:solidFill>
                <a:effectLst/>
                <a:latin typeface="Arial" panose="020B0604020202020204" pitchFamily="34" charset="0"/>
              </a:rPr>
              <a:t>The study consisted of two different tasks. Both the learner and ordinary player groups were assigned a task for playing Find the Bot. In these sessions, participants take a pre-test and play our game. </a:t>
            </a:r>
          </a:p>
          <a:p>
            <a:r>
              <a:rPr lang="en" altLang="ko-KR" sz="1800" b="0" i="0" u="none" strike="noStrike" dirty="0">
                <a:solidFill>
                  <a:srgbClr val="0D0D0D"/>
                </a:solidFill>
                <a:effectLst/>
                <a:latin typeface="Arial" panose="020B0604020202020204" pitchFamily="34" charset="0"/>
              </a:rPr>
              <a:t>Afterwards, they take a post-test and complete a survey on user experience.</a:t>
            </a: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27</a:t>
            </a:fld>
            <a:endParaRPr kumimoji="1" lang="ko-KR" altLang="en-US"/>
          </a:p>
        </p:txBody>
      </p:sp>
    </p:spTree>
    <p:extLst>
      <p:ext uri="{BB962C8B-B14F-4D97-AF65-F5344CB8AC3E}">
        <p14:creationId xmlns:p14="http://schemas.microsoft.com/office/powerpoint/2010/main" val="141033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D0D0D"/>
                </a:solidFill>
                <a:effectLst/>
                <a:latin typeface="Arial" panose="020B0604020202020204" pitchFamily="34" charset="0"/>
              </a:rPr>
              <a:t>To compare the effectiveness of our game with current limited interface design, a control experiment was conducted. The control group was assigned a plain labeling task for 200 facial expression images. </a:t>
            </a:r>
          </a:p>
          <a:p>
            <a:r>
              <a:rPr lang="en" altLang="ko-KR" sz="1800" b="0" i="0" u="none" strike="noStrike" dirty="0">
                <a:solidFill>
                  <a:srgbClr val="0D0D0D"/>
                </a:solidFill>
                <a:effectLst/>
                <a:latin typeface="Arial" panose="020B0604020202020204" pitchFamily="34" charset="0"/>
              </a:rPr>
              <a:t>During the session, participants t</a:t>
            </a:r>
            <a:r>
              <a:rPr lang="en-US" altLang="ko-KR" sz="1800" b="0" i="0" u="none" strike="noStrike" dirty="0">
                <a:solidFill>
                  <a:srgbClr val="0D0D0D"/>
                </a:solidFill>
                <a:effectLst/>
                <a:latin typeface="Arial" panose="020B0604020202020204" pitchFamily="34" charset="0"/>
              </a:rPr>
              <a:t>a</a:t>
            </a:r>
            <a:r>
              <a:rPr lang="en" altLang="ko-KR" sz="1800" b="0" i="0" u="none" strike="noStrike" dirty="0" err="1">
                <a:solidFill>
                  <a:srgbClr val="0D0D0D"/>
                </a:solidFill>
                <a:effectLst/>
                <a:latin typeface="Arial" panose="020B0604020202020204" pitchFamily="34" charset="0"/>
              </a:rPr>
              <a:t>ke</a:t>
            </a:r>
            <a:r>
              <a:rPr lang="en" altLang="ko-KR" sz="1800" b="0" i="0" u="none" strike="noStrike" dirty="0">
                <a:solidFill>
                  <a:srgbClr val="0D0D0D"/>
                </a:solidFill>
                <a:effectLst/>
                <a:latin typeface="Arial" panose="020B0604020202020204" pitchFamily="34" charset="0"/>
              </a:rPr>
              <a:t> a pre- and post-test to evaluate improvements in FER scores.</a:t>
            </a:r>
          </a:p>
          <a:p>
            <a:endParaRPr lang="en" altLang="ko-KR" sz="1800" b="0" i="0" u="none" strike="noStrike" dirty="0">
              <a:solidFill>
                <a:srgbClr val="0D0D0D"/>
              </a:solidFill>
              <a:effectLst/>
              <a:latin typeface="Arial" panose="020B0604020202020204" pitchFamily="34" charset="0"/>
            </a:endParaRPr>
          </a:p>
          <a:p>
            <a:endParaRPr lang="en" altLang="ko-KR" sz="1800" b="0" i="0" u="none" strike="noStrike" dirty="0">
              <a:solidFill>
                <a:srgbClr val="0D0D0D"/>
              </a:solidFill>
              <a:effectLst/>
              <a:latin typeface="Arial" panose="020B0604020202020204" pitchFamily="34" charset="0"/>
            </a:endParaRPr>
          </a:p>
          <a:p>
            <a:endParaRPr lang="en" altLang="ko-KR" sz="1800" b="0" i="0" u="none" strike="noStrike" dirty="0">
              <a:solidFill>
                <a:srgbClr val="0D0D0D"/>
              </a:solidFill>
              <a:effectLst/>
              <a:latin typeface="Arial" panose="020B0604020202020204" pitchFamily="34" charset="0"/>
            </a:endParaRPr>
          </a:p>
          <a:p>
            <a:endParaRPr lang="en" altLang="ko-KR" sz="1800" b="0" i="0" u="none" strike="noStrike" dirty="0">
              <a:solidFill>
                <a:srgbClr val="0D0D0D"/>
              </a:solidFill>
              <a:effectLst/>
              <a:latin typeface="Arial" panose="020B0604020202020204" pitchFamily="34" charset="0"/>
            </a:endParaRPr>
          </a:p>
          <a:p>
            <a:r>
              <a:rPr lang="en" altLang="ko-KR" sz="1800" b="0" i="0" u="none" strike="noStrike" dirty="0">
                <a:solidFill>
                  <a:srgbClr val="0D0D0D"/>
                </a:solidFill>
                <a:effectLst/>
                <a:latin typeface="Arial" panose="020B0604020202020204" pitchFamily="34" charset="0"/>
              </a:rPr>
              <a:t>--------------</a:t>
            </a:r>
          </a:p>
          <a:p>
            <a:r>
              <a:rPr lang="en" altLang="ko-KR" sz="1800" b="0" i="0" u="none" strike="noStrike" dirty="0">
                <a:solidFill>
                  <a:srgbClr val="0D0D0D"/>
                </a:solidFill>
                <a:effectLst/>
                <a:latin typeface="Arial" panose="020B0604020202020204" pitchFamily="34" charset="0"/>
              </a:rPr>
              <a:t>To provide a consistent experience with the learner group, we used the same set of images as those used in the game. Afterwards, the control group take a post-test to evaluate improvements in their FER scores. </a:t>
            </a: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28</a:t>
            </a:fld>
            <a:endParaRPr kumimoji="1" lang="ko-KR" altLang="en-US"/>
          </a:p>
        </p:txBody>
      </p:sp>
    </p:spTree>
    <p:extLst>
      <p:ext uri="{BB962C8B-B14F-4D97-AF65-F5344CB8AC3E}">
        <p14:creationId xmlns:p14="http://schemas.microsoft.com/office/powerpoint/2010/main" val="18124154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D0D0D"/>
                </a:solidFill>
                <a:effectLst/>
                <a:latin typeface="Arial" panose="020B0604020202020204" pitchFamily="34" charset="0"/>
              </a:rPr>
              <a:t>The analysis of game log data shows rich game interactions and a progression in emotional assumptions. </a:t>
            </a:r>
            <a:r>
              <a:rPr lang="en" altLang="ko-KR" sz="1200" b="0" i="0" u="none" strike="noStrike" dirty="0">
                <a:solidFill>
                  <a:srgbClr val="0D0D0D"/>
                </a:solidFill>
                <a:effectLst/>
                <a:latin typeface="Arial" panose="020B0604020202020204" pitchFamily="34" charset="0"/>
              </a:rPr>
              <a:t>Additionally, the results of the post-survey show that the game was highly motivating and engaging for participants.</a:t>
            </a: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29</a:t>
            </a:fld>
            <a:endParaRPr kumimoji="1" lang="ko-KR" altLang="en-US"/>
          </a:p>
        </p:txBody>
      </p:sp>
    </p:spTree>
    <p:extLst>
      <p:ext uri="{BB962C8B-B14F-4D97-AF65-F5344CB8AC3E}">
        <p14:creationId xmlns:p14="http://schemas.microsoft.com/office/powerpoint/2010/main" val="32300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4000" b="0" i="0" dirty="0">
                <a:solidFill>
                  <a:srgbClr val="0D0D0D"/>
                </a:solidFill>
                <a:effectLst/>
                <a:latin typeface="Söhne"/>
              </a:rPr>
              <a:t>According to extensive previous research, Facial Emotion Recognition</a:t>
            </a:r>
            <a:r>
              <a:rPr lang="en-US" altLang="ko-KR" sz="4000" b="0" i="0" dirty="0">
                <a:solidFill>
                  <a:srgbClr val="0D0D0D"/>
                </a:solidFill>
                <a:effectLst/>
                <a:latin typeface="Söhne"/>
              </a:rPr>
              <a:t>,</a:t>
            </a:r>
            <a:r>
              <a:rPr lang="ko-KR" altLang="en-US" sz="4000" b="0" i="0" dirty="0">
                <a:solidFill>
                  <a:srgbClr val="0D0D0D"/>
                </a:solidFill>
                <a:effectLst/>
                <a:latin typeface="Söhne"/>
              </a:rPr>
              <a:t> </a:t>
            </a:r>
            <a:r>
              <a:rPr lang="en-US" altLang="ko-KR" sz="4000" b="0" i="0" dirty="0">
                <a:solidFill>
                  <a:srgbClr val="0D0D0D"/>
                </a:solidFill>
                <a:effectLst/>
                <a:latin typeface="Söhne"/>
              </a:rPr>
              <a:t>commonly known as FER,</a:t>
            </a:r>
            <a:r>
              <a:rPr lang="en" altLang="ko-KR" sz="4000" b="0" i="0" dirty="0">
                <a:solidFill>
                  <a:srgbClr val="0D0D0D"/>
                </a:solidFill>
                <a:effectLst/>
                <a:latin typeface="Söhne"/>
              </a:rPr>
              <a:t> is a crucial aspect of both human-human and human-machine interactions in our daily social lives. So, researchers in the fields of psychology, neuroscience, and computer vision </a:t>
            </a:r>
            <a:r>
              <a:rPr lang="en" altLang="ko-KR" sz="1800" dirty="0">
                <a:effectLst/>
                <a:latin typeface="LinLibertineT"/>
              </a:rPr>
              <a:t>have made significant efforts to improve their FER abilities.  </a:t>
            </a:r>
            <a:endParaRPr lang="en" altLang="ko-KR" sz="4000" dirty="0"/>
          </a:p>
          <a:p>
            <a:endParaRPr kumimoji="1" lang="en" altLang="ko-KR" sz="2800" b="0" i="0" u="none" strike="noStrike" dirty="0">
              <a:solidFill>
                <a:srgbClr val="0D0D0D"/>
              </a:solidFill>
              <a:effectLst/>
              <a:latin typeface="Söhne"/>
            </a:endParaRPr>
          </a:p>
          <a:p>
            <a:endParaRPr kumimoji="1" lang="en" altLang="ko-KR" sz="1800" b="0" i="0" u="none" strike="noStrike" dirty="0">
              <a:solidFill>
                <a:srgbClr val="000000"/>
              </a:solidFill>
              <a:effectLst/>
              <a:latin typeface="Calibri" panose="020F050202020403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3</a:t>
            </a:fld>
            <a:endParaRPr kumimoji="1" lang="ko-KR" altLang="en-US"/>
          </a:p>
        </p:txBody>
      </p:sp>
    </p:spTree>
    <p:extLst>
      <p:ext uri="{BB962C8B-B14F-4D97-AF65-F5344CB8AC3E}">
        <p14:creationId xmlns:p14="http://schemas.microsoft.com/office/powerpoint/2010/main" val="38429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800" b="0" i="0" u="none" strike="noStrike" dirty="0">
                <a:solidFill>
                  <a:srgbClr val="0D0D0D"/>
                </a:solidFill>
                <a:effectLst/>
                <a:latin typeface="Arial" panose="020B0604020202020204" pitchFamily="34" charset="0"/>
              </a:rPr>
              <a:t>The comparison of inter-rater reliability and the trend of pre- and post-test responses indicates an improvement in judgment-based FER scores within the learner group.</a:t>
            </a:r>
            <a:endParaRPr lang="en" altLang="ko-KR" sz="1800" b="0" dirty="0">
              <a:effectLst/>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30</a:t>
            </a:fld>
            <a:endParaRPr kumimoji="1" lang="ko-KR" altLang="en-US"/>
          </a:p>
        </p:txBody>
      </p:sp>
    </p:spTree>
    <p:extLst>
      <p:ext uri="{BB962C8B-B14F-4D97-AF65-F5344CB8AC3E}">
        <p14:creationId xmlns:p14="http://schemas.microsoft.com/office/powerpoint/2010/main" val="256937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 altLang="ko-KR" sz="1800" b="0" i="0" u="none" strike="noStrike" dirty="0">
                <a:solidFill>
                  <a:srgbClr val="0D0D0D"/>
                </a:solidFill>
                <a:effectLst/>
                <a:latin typeface="Arial" panose="020B0604020202020204" pitchFamily="34" charset="0"/>
              </a:rPr>
              <a:t>The analysis of the Gini coefficient of collected labels and pre- and post-tests shows an increase in the social agreement of collected labels.</a:t>
            </a:r>
            <a:endParaRPr kumimoji="1" lang="ko-KR" altLang="en-US" sz="1800"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31</a:t>
            </a:fld>
            <a:endParaRPr kumimoji="1" lang="ko-KR" altLang="en-US"/>
          </a:p>
        </p:txBody>
      </p:sp>
    </p:spTree>
    <p:extLst>
      <p:ext uri="{BB962C8B-B14F-4D97-AF65-F5344CB8AC3E}">
        <p14:creationId xmlns:p14="http://schemas.microsoft.com/office/powerpoint/2010/main" val="399333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800" b="0" i="0" u="none" strike="noStrike" dirty="0">
                <a:solidFill>
                  <a:srgbClr val="0D0D0D"/>
                </a:solidFill>
                <a:effectLst/>
                <a:latin typeface="Arial" panose="020B0604020202020204" pitchFamily="34" charset="0"/>
              </a:rPr>
              <a:t>We have two main takeaways from the study. First of all, we suggest four task properties to generalize our approach to other domains. </a:t>
            </a:r>
            <a:endParaRPr lang="en" altLang="ko-KR" b="0" dirty="0">
              <a:effectLst/>
            </a:endParaRPr>
          </a:p>
          <a:p>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We found that many common crowdsourcing or human perception problems have these properties, for example entity recognition, information retrieval, or object classification.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 altLang="ko-KR" sz="1800" dirty="0">
              <a:effectLst/>
              <a:latin typeface="LinLibertineT"/>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particularly in domains where answers are ambiguous or subjective, such as entity recognition, information retrieval, or object classification. This is also true for problems in computer-based training of human perception, like judgments of others’ thoughts, empathy, personality, and intention from speech or text. We suggest that a range of domains beyond the one explored in this paper may also benefit from our approach. </a:t>
            </a: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br>
              <a:rPr lang="en" altLang="ko-KR" dirty="0"/>
            </a:b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 altLang="ko-KR"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 altLang="ko-KR" dirty="0"/>
              <a:t>1. </a:t>
            </a:r>
            <a:r>
              <a:rPr lang="en" altLang="ko-KR" sz="1800" dirty="0">
                <a:effectLst/>
                <a:latin typeface="LinLibertineT"/>
              </a:rPr>
              <a:t>Many classification tasks would belong to this class. </a:t>
            </a: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 altLang="ko-KR" dirty="0"/>
              <a:t>2. </a:t>
            </a:r>
            <a:r>
              <a:rPr lang="en" altLang="ko-KR" sz="1800" dirty="0">
                <a:effectLst/>
                <a:latin typeface="LinLibertineT"/>
              </a:rPr>
              <a:t>For example, multi-labeling tasks would not belong to this class because they cannot be reduced to binary labeling of ‘true’ or ‘false’. </a:t>
            </a: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 altLang="ko-KR" dirty="0"/>
              <a:t>3. </a:t>
            </a:r>
            <a:r>
              <a:rPr lang="en" altLang="ko-KR" sz="1800" dirty="0">
                <a:effectLst/>
                <a:latin typeface="LinLibertineT"/>
              </a:rPr>
              <a:t>For example, movie reviews or satisfaction ratings would not be suitable, because the responses may be dispersed. </a:t>
            </a: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32</a:t>
            </a:fld>
            <a:endParaRPr kumimoji="1" lang="ko-KR" altLang="en-US"/>
          </a:p>
        </p:txBody>
      </p:sp>
    </p:spTree>
    <p:extLst>
      <p:ext uri="{BB962C8B-B14F-4D97-AF65-F5344CB8AC3E}">
        <p14:creationId xmlns:p14="http://schemas.microsoft.com/office/powerpoint/2010/main" val="909955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rtl="0">
              <a:spcBef>
                <a:spcPts val="0"/>
              </a:spcBef>
              <a:spcAft>
                <a:spcPts val="0"/>
              </a:spcAft>
            </a:pPr>
            <a:r>
              <a:rPr lang="en" altLang="ko-KR" sz="1200" b="0" i="0" u="none" strike="noStrike" dirty="0">
                <a:solidFill>
                  <a:srgbClr val="0D0D0D"/>
                </a:solidFill>
                <a:effectLst/>
                <a:latin typeface="Arial" panose="020B0604020202020204" pitchFamily="34" charset="0"/>
              </a:rPr>
              <a:t>Also, we identified two important considerations for designing game with a purpose: the benefits of a consistent and attractive UI design, and the usefulness of utilizing mainstream games. </a:t>
            </a:r>
            <a:r>
              <a:rPr lang="en-US" altLang="ko-KR" sz="1200" b="0" i="0" u="none" strike="noStrike" dirty="0">
                <a:solidFill>
                  <a:srgbClr val="0D0D0D"/>
                </a:solidFill>
                <a:effectLst/>
                <a:latin typeface="Arial" panose="020B0604020202020204" pitchFamily="34" charset="0"/>
              </a:rPr>
              <a:t>The</a:t>
            </a:r>
            <a:r>
              <a:rPr lang="en" altLang="ko-KR" sz="1200" b="0" i="0" u="none" strike="noStrike" dirty="0">
                <a:solidFill>
                  <a:srgbClr val="0D0D0D"/>
                </a:solidFill>
                <a:effectLst/>
                <a:latin typeface="Arial" panose="020B0604020202020204" pitchFamily="34" charset="0"/>
              </a:rPr>
              <a:t> participants comments that these elements were the most motivating. </a:t>
            </a:r>
            <a:endParaRPr lang="en" altLang="ko-KR" sz="1200" b="0" dirty="0">
              <a:effectLst/>
            </a:endParaRPr>
          </a:p>
          <a:p>
            <a:br>
              <a:rPr lang="en" altLang="ko-KR" sz="1200" dirty="0"/>
            </a:br>
            <a:endParaRPr kumimoji="1" lang="ko-KR" altLang="en-US" sz="1200" dirty="0"/>
          </a:p>
          <a:p>
            <a:r>
              <a:rPr kumimoji="1" lang="en-US" altLang="ko-KR" sz="1200"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“Write the best part of this game freely.”, majority of participants cited the UI design. P33 and P44 mentioned "The pixel-style graphics, fonts, and animation effects make the game more interesting for me.", and P16 referred “I felt that Find the Bot! could be released as a commercial game, not just a test.” </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Although we did not incur a significant cost (in terms of human effort and financial resources) on UI design, since we only used open-source pixel graphics, icons, and fonts, Find the Bot! was able to elicit engaging game </a:t>
            </a:r>
            <a:r>
              <a:rPr lang="en" altLang="ko-KR" sz="1800" dirty="0" err="1">
                <a:effectLst/>
                <a:latin typeface="LinLibertineT"/>
              </a:rPr>
              <a:t>experi</a:t>
            </a:r>
            <a:r>
              <a:rPr lang="en" altLang="ko-KR" sz="1800" dirty="0">
                <a:effectLst/>
                <a:latin typeface="LinLibertineT"/>
              </a:rPr>
              <a:t>- </a:t>
            </a:r>
            <a:r>
              <a:rPr lang="en" altLang="ko-KR" sz="1800" dirty="0" err="1">
                <a:effectLst/>
                <a:latin typeface="LinLibertineT"/>
              </a:rPr>
              <a:t>ences</a:t>
            </a:r>
            <a:r>
              <a:rPr lang="en" altLang="ko-KR" sz="1800" dirty="0">
                <a:effectLst/>
                <a:latin typeface="LinLibertineT"/>
              </a:rPr>
              <a:t> from participants. </a:t>
            </a:r>
            <a:endParaRPr lang="en" altLang="ko-KR" dirty="0"/>
          </a:p>
          <a:p>
            <a:endParaRPr kumimoji="1" lang="en-US" altLang="ko-KR" sz="1200" dirty="0"/>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with the advance of generative models, researchers, especially those who are not expert designers, could benefit with minimal burden in their design endeavors. </a:t>
            </a:r>
            <a:endParaRPr lang="en" altLang="ko-KR" dirty="0"/>
          </a:p>
          <a:p>
            <a:endParaRPr kumimoji="1" lang="en-US" altLang="ko-KR" sz="1200" dirty="0"/>
          </a:p>
          <a:p>
            <a:endParaRPr kumimoji="1" lang="en-US" altLang="ko-KR" sz="1200" dirty="0"/>
          </a:p>
          <a:p>
            <a:r>
              <a:rPr kumimoji="1" lang="en-US" altLang="ko-KR" sz="1200" dirty="0"/>
              <a:t>---------------</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ko-KR" sz="1800" dirty="0">
                <a:effectLst/>
                <a:latin typeface="LinLibertineT"/>
              </a:rPr>
              <a:t>To develop new and novel gamified interfaces, researchers typically aim to implement games from scratch, with entirely plot and rules. How- ever, contrary to expectations of being </a:t>
            </a:r>
            <a:r>
              <a:rPr lang="en" altLang="ko-KR" sz="1800" dirty="0" err="1">
                <a:effectLst/>
                <a:latin typeface="LinLibertineT"/>
              </a:rPr>
              <a:t>clichéd</a:t>
            </a:r>
            <a:r>
              <a:rPr lang="en" altLang="ko-KR" sz="1800" dirty="0">
                <a:effectLst/>
                <a:latin typeface="LinLibertineT"/>
              </a:rPr>
              <a:t> , participants cited the Mafia game storyline as one of the most motivating elements. Rather, P18 commented "It’s creative to connect facial emotion recognition, a completely unrelated topic, with the plot of the Mafia game." Based on these observations from our study, we noted that using mainstream game plot can benefit the design of gamified interfaces without hindering creativity. Additionally, its familiar rules not only reduce the time participants need to adapt to the system but also make it useful for redesigning to align with specific design goals. </a:t>
            </a:r>
            <a:endParaRPr lang="en" altLang="ko-KR"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 altLang="ko-KR" dirty="0"/>
          </a:p>
          <a:p>
            <a:endParaRPr kumimoji="1" lang="en-US" altLang="ko-KR" sz="1200" dirty="0"/>
          </a:p>
          <a:p>
            <a:endParaRPr kumimoji="1" lang="ko-KR" altLang="en-US" sz="1200" dirty="0"/>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ko-KR" altLang="en-US" dirty="0"/>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33</a:t>
            </a:fld>
            <a:endParaRPr kumimoji="1" lang="ko-KR" altLang="en-US"/>
          </a:p>
        </p:txBody>
      </p:sp>
    </p:spTree>
    <p:extLst>
      <p:ext uri="{BB962C8B-B14F-4D97-AF65-F5344CB8AC3E}">
        <p14:creationId xmlns:p14="http://schemas.microsoft.com/office/powerpoint/2010/main" val="829968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So this is the end of the talk. If you want to find out more, please read the paper.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t>thank you for listening.</a:t>
            </a:r>
            <a:endParaRPr kumimoji="1" lang="ko-KR" altLang="en-US" dirty="0"/>
          </a:p>
        </p:txBody>
      </p:sp>
      <p:sp>
        <p:nvSpPr>
          <p:cNvPr id="4" name="슬라이드 번호 개체 틀 3"/>
          <p:cNvSpPr>
            <a:spLocks noGrp="1"/>
          </p:cNvSpPr>
          <p:nvPr>
            <p:ph type="sldNum" sz="quarter" idx="5"/>
          </p:nvPr>
        </p:nvSpPr>
        <p:spPr/>
        <p:txBody>
          <a:bodyPr/>
          <a:lstStyle/>
          <a:p>
            <a:fld id="{73D5A142-3400-9540-B612-D0A94FBAE958}" type="slidenum">
              <a:rPr kumimoji="1" lang="ko-KR" altLang="en-US" smtClean="0"/>
              <a:t>34</a:t>
            </a:fld>
            <a:endParaRPr kumimoji="1" lang="ko-KR" altLang="en-US"/>
          </a:p>
        </p:txBody>
      </p:sp>
    </p:spTree>
    <p:extLst>
      <p:ext uri="{BB962C8B-B14F-4D97-AF65-F5344CB8AC3E}">
        <p14:creationId xmlns:p14="http://schemas.microsoft.com/office/powerpoint/2010/main" val="261290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 altLang="ko-KR" b="0" i="0" dirty="0">
                <a:solidFill>
                  <a:srgbClr val="0D0D0D"/>
                </a:solidFill>
                <a:effectLst/>
                <a:latin typeface="Söhne"/>
              </a:rPr>
              <a:t>Traditionally, psychologists have conducted FER training targeting specific groups, such as </a:t>
            </a:r>
            <a:r>
              <a:rPr lang="en" altLang="ko-KR" sz="1200" dirty="0">
                <a:effectLst/>
                <a:latin typeface="LinLibertineT"/>
              </a:rPr>
              <a:t>clinical populations or professionals</a:t>
            </a:r>
            <a:endParaRPr lang="en" altLang="ko-KR" b="0" i="0" dirty="0">
              <a:solidFill>
                <a:srgbClr val="0D0D0D"/>
              </a:solidFill>
              <a:effectLst/>
              <a:latin typeface="Söhne"/>
            </a:endParaRPr>
          </a:p>
          <a:p>
            <a:pPr algn="l"/>
            <a:endParaRPr lang="en" altLang="ko-KR" b="0" i="0" dirty="0">
              <a:solidFill>
                <a:srgbClr val="0D0D0D"/>
              </a:solidFill>
              <a:effectLst/>
              <a:latin typeface="Söhne"/>
            </a:endParaRPr>
          </a:p>
          <a:p>
            <a:pPr algn="l"/>
            <a:r>
              <a:rPr lang="en" altLang="ko-KR" b="0" i="0" dirty="0">
                <a:solidFill>
                  <a:srgbClr val="0D0D0D"/>
                </a:solidFill>
                <a:effectLst/>
                <a:latin typeface="Söhne"/>
              </a:rPr>
              <a:t>However, currently, as the importance of FER gains emphasis in interpersonal relationships and collaboration, the target group ha</a:t>
            </a:r>
            <a:r>
              <a:rPr lang="en-US" altLang="ko-KR" b="0" i="0" dirty="0">
                <a:solidFill>
                  <a:srgbClr val="0D0D0D"/>
                </a:solidFill>
                <a:effectLst/>
                <a:latin typeface="Söhne"/>
              </a:rPr>
              <a:t>s</a:t>
            </a:r>
            <a:r>
              <a:rPr lang="en" altLang="ko-KR" b="0" i="0" dirty="0">
                <a:solidFill>
                  <a:srgbClr val="0D0D0D"/>
                </a:solidFill>
                <a:effectLst/>
                <a:latin typeface="Söhne"/>
              </a:rPr>
              <a:t> expanded to non-clinical general populations.  </a:t>
            </a:r>
          </a:p>
          <a:p>
            <a:pPr algn="l"/>
            <a:endParaRPr lang="en" altLang="ko-KR" b="0" i="0" dirty="0">
              <a:solidFill>
                <a:srgbClr val="0D0D0D"/>
              </a:solidFill>
              <a:effectLst/>
              <a:latin typeface="Söhne"/>
            </a:endParaRPr>
          </a:p>
          <a:p>
            <a:pPr algn="l"/>
            <a:endParaRPr lang="en" altLang="ko-KR" b="0" i="0" dirty="0">
              <a:solidFill>
                <a:srgbClr val="0D0D0D"/>
              </a:solidFill>
              <a:effectLst/>
              <a:latin typeface="Söhne"/>
            </a:endParaRPr>
          </a:p>
          <a:p>
            <a:pPr algn="l"/>
            <a:endParaRPr lang="en" altLang="ko-KR" b="0" i="0" dirty="0">
              <a:solidFill>
                <a:srgbClr val="0D0D0D"/>
              </a:solidFill>
              <a:effectLst/>
              <a:latin typeface="Söhne"/>
            </a:endParaRPr>
          </a:p>
          <a:p>
            <a:pPr algn="l"/>
            <a:r>
              <a:rPr lang="en" altLang="ko-KR" b="0" i="0" dirty="0">
                <a:solidFill>
                  <a:srgbClr val="0D0D0D"/>
                </a:solidFill>
                <a:effectLst/>
                <a:latin typeface="Söhne"/>
              </a:rPr>
              <a:t>-----</a:t>
            </a:r>
          </a:p>
          <a:p>
            <a:pPr algn="l"/>
            <a:r>
              <a:rPr lang="en" altLang="ko-KR" sz="1200" dirty="0">
                <a:effectLst/>
                <a:latin typeface="LinLibertineT"/>
              </a:rPr>
              <a:t>, with autism or Asperger syndrome, or </a:t>
            </a:r>
            <a:r>
              <a:rPr lang="en-US" altLang="ko-KR" sz="1200" dirty="0">
                <a:effectLst/>
                <a:latin typeface="LinLibertineT"/>
              </a:rPr>
              <a:t>professionals </a:t>
            </a:r>
            <a:r>
              <a:rPr lang="en" altLang="ko-KR" sz="1200" dirty="0">
                <a:effectLst/>
                <a:latin typeface="LinLibertineT"/>
              </a:rPr>
              <a:t>who need special training on reading micro expressions. </a:t>
            </a:r>
            <a:endParaRPr lang="en" altLang="ko-KR" b="0" i="0" dirty="0">
              <a:solidFill>
                <a:srgbClr val="0D0D0D"/>
              </a:solidFill>
              <a:effectLst/>
              <a:latin typeface="Söhne"/>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4</a:t>
            </a:fld>
            <a:endParaRPr kumimoji="1" lang="ko-KR" altLang="en-US"/>
          </a:p>
        </p:txBody>
      </p:sp>
    </p:spTree>
    <p:extLst>
      <p:ext uri="{BB962C8B-B14F-4D97-AF65-F5344CB8AC3E}">
        <p14:creationId xmlns:p14="http://schemas.microsoft.com/office/powerpoint/2010/main" val="152316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US" altLang="ko-KR" sz="1200" dirty="0">
                <a:solidFill>
                  <a:srgbClr val="F86F03"/>
                </a:solidFill>
                <a:latin typeface="Noto Sans Kannada" panose="020B0502040504020204" pitchFamily="34" charset="0"/>
                <a:cs typeface="Noto Sans Kannada" panose="020B0502040504020204" pitchFamily="34" charset="0"/>
              </a:rPr>
              <a:t>So, to provide </a:t>
            </a:r>
            <a:r>
              <a:rPr lang="en" altLang="ko-KR" sz="1200" b="0" i="0" u="none" strike="noStrike" dirty="0">
                <a:solidFill>
                  <a:srgbClr val="000000"/>
                </a:solidFill>
                <a:effectLst/>
                <a:latin typeface="Calibri" panose="020F0502020204030204" pitchFamily="34" charset="0"/>
              </a:rPr>
              <a:t>scalable and flexible training, psychologists have introduced computer-based FER training tool. For example, learners practice making emotional assumptions by viewing facial expression images on the screen, clicking on a correct emotion label button on left side, and receiving feedback such as ‘well done’ or ‘try again’.</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 altLang="ko-KR" sz="1200" b="0" i="0" u="none" strike="noStrike" dirty="0">
              <a:solidFill>
                <a:srgbClr val="000000"/>
              </a:solidFill>
              <a:effectLst/>
              <a:latin typeface="Calibri" panose="020F050202020403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b="0" i="0" dirty="0">
                <a:solidFill>
                  <a:srgbClr val="0D0D0D"/>
                </a:solidFill>
                <a:effectLst/>
                <a:latin typeface="Söhne"/>
              </a:rPr>
              <a:t>The effectiveness of these interfaces has been proven, but there are significant limitations.</a:t>
            </a:r>
            <a:endParaRPr lang="en" altLang="ko-KR" sz="1200" b="0" i="0" u="none" strike="noStrike" dirty="0">
              <a:solidFill>
                <a:srgbClr val="000000"/>
              </a:solidFill>
              <a:effectLst/>
              <a:latin typeface="Calibri" panose="020F0502020204030204" pitchFamily="34" charset="0"/>
            </a:endParaRPr>
          </a:p>
          <a:p>
            <a:pPr marL="457200" indent="-457200">
              <a:buFont typeface="Arial" panose="020B0604020202020204" pitchFamily="34" charset="0"/>
              <a:buChar char="•"/>
            </a:pPr>
            <a:endParaRPr kumimoji="1" lang="en-US" altLang="ko-KR" sz="1200" dirty="0">
              <a:solidFill>
                <a:srgbClr val="F86F03"/>
              </a:solidFill>
              <a:latin typeface="Noto Sans Kannada" panose="020B0502040504020204" pitchFamily="34" charset="0"/>
              <a:cs typeface="Noto Sans Kannada" panose="020B0502040504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5</a:t>
            </a:fld>
            <a:endParaRPr kumimoji="1" lang="ko-KR" altLang="en-US"/>
          </a:p>
        </p:txBody>
      </p:sp>
    </p:spTree>
    <p:extLst>
      <p:ext uri="{BB962C8B-B14F-4D97-AF65-F5344CB8AC3E}">
        <p14:creationId xmlns:p14="http://schemas.microsoft.com/office/powerpoint/2010/main" val="1703080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US" altLang="ko-KR" sz="1200" b="0" i="0" u="none" strike="noStrike" dirty="0">
                <a:solidFill>
                  <a:srgbClr val="F86F03"/>
                </a:solidFill>
                <a:effectLst/>
                <a:latin typeface="Noto Sans Kannada" panose="020B0502040504020204" pitchFamily="34" charset="0"/>
                <a:cs typeface="Noto Sans Kannada" panose="020B0502040504020204" pitchFamily="34" charset="0"/>
              </a:rPr>
              <a:t>First, </a:t>
            </a:r>
            <a:r>
              <a:rPr kumimoji="1" lang="en" altLang="ko-KR" sz="1200" b="0" i="0" u="none" strike="noStrike" dirty="0">
                <a:solidFill>
                  <a:srgbClr val="0D0D0D"/>
                </a:solidFill>
                <a:effectLst/>
                <a:latin typeface="Arial" panose="020B0604020202020204" pitchFamily="34" charset="0"/>
                <a:cs typeface="Noto Sans Kannada" panose="020B0502040504020204" pitchFamily="34" charset="0"/>
              </a:rPr>
              <a:t>its </a:t>
            </a:r>
            <a:r>
              <a:rPr lang="en" altLang="ko-KR" sz="1200" b="0" i="0" u="none" strike="noStrike" dirty="0">
                <a:solidFill>
                  <a:srgbClr val="0D0D0D"/>
                </a:solidFill>
                <a:effectLst/>
                <a:latin typeface="Arial" panose="020B0604020202020204" pitchFamily="34" charset="0"/>
              </a:rPr>
              <a:t>sign-based training makes it hard to capture the diversity and ambiguity of facial expressions found in the real world.</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 altLang="ko-KR" sz="1200" b="0" i="0" u="none" strike="noStrike" dirty="0">
                <a:solidFill>
                  <a:srgbClr val="0D0D0D"/>
                </a:solidFill>
                <a:effectLst/>
                <a:latin typeface="Arial" panose="020B0604020202020204" pitchFamily="34" charset="0"/>
                <a:cs typeface="Noto Sans Kannada" panose="020B0502040504020204" pitchFamily="34" charset="0"/>
              </a:rPr>
              <a:t>And the self-administered training </a:t>
            </a:r>
            <a:r>
              <a:rPr lang="en" altLang="ko-KR" sz="1200" b="0" i="0" u="none" strike="noStrike" dirty="0">
                <a:solidFill>
                  <a:srgbClr val="000000"/>
                </a:solidFill>
                <a:effectLst/>
                <a:latin typeface="Arial" panose="020B0604020202020204" pitchFamily="34" charset="0"/>
              </a:rPr>
              <a:t>is less effective rather than group learning. </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200" b="0" i="0" u="none" strike="noStrike" dirty="0">
                <a:solidFill>
                  <a:srgbClr val="000000"/>
                </a:solidFill>
                <a:effectLst/>
                <a:latin typeface="Arial" panose="020B0604020202020204" pitchFamily="34" charset="0"/>
              </a:rPr>
              <a:t>Finally, this simple task design demotivates learners from consistent and effective training. </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 altLang="ko-KR" sz="1200" b="0" i="0" u="none" strike="noStrike" dirty="0">
              <a:solidFill>
                <a:srgbClr val="000000"/>
              </a:solidFill>
              <a:effectLst/>
              <a:latin typeface="Arial" panose="020B060402020202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 altLang="ko-KR" sz="1200" b="0" i="0" u="none" strike="noStrike" dirty="0">
              <a:solidFill>
                <a:srgbClr val="000000"/>
              </a:solidFill>
              <a:effectLst/>
              <a:latin typeface="Arial" panose="020B060402020202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200" b="0" i="0" u="none" strike="noStrike" dirty="0">
                <a:solidFill>
                  <a:srgbClr val="000000"/>
                </a:solidFill>
                <a:effectLst/>
                <a:latin typeface="Arial" panose="020B0604020202020204" pitchFamily="34" charset="0"/>
              </a:rPr>
              <a:t>----</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lang="en" altLang="ko-KR" sz="1200" b="0" i="0" u="none" strike="noStrike" dirty="0">
                <a:solidFill>
                  <a:srgbClr val="0D0D0D"/>
                </a:solidFill>
                <a:effectLst/>
                <a:latin typeface="Arial" panose="020B0604020202020204" pitchFamily="34" charset="0"/>
              </a:rPr>
              <a:t>where facial expressions are divided into small action units </a:t>
            </a:r>
            <a:endParaRPr lang="en" altLang="ko-KR" sz="1200" b="0" i="0" u="none" strike="noStrike" dirty="0">
              <a:solidFill>
                <a:srgbClr val="000000"/>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6</a:t>
            </a:fld>
            <a:endParaRPr kumimoji="1" lang="ko-KR" altLang="en-US"/>
          </a:p>
        </p:txBody>
      </p:sp>
    </p:spTree>
    <p:extLst>
      <p:ext uri="{BB962C8B-B14F-4D97-AF65-F5344CB8AC3E}">
        <p14:creationId xmlns:p14="http://schemas.microsoft.com/office/powerpoint/2010/main" val="134210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indent="-457200">
              <a:buFont typeface="Arial" panose="020B0604020202020204" pitchFamily="34" charset="0"/>
              <a:buChar char="•"/>
            </a:pPr>
            <a:r>
              <a:rPr kumimoji="1" lang="en-US" altLang="ko-KR" sz="1200" dirty="0">
                <a:solidFill>
                  <a:srgbClr val="F86F03"/>
                </a:solidFill>
                <a:latin typeface="Noto Sans Kannada" panose="020B0502040504020204" pitchFamily="34" charset="0"/>
                <a:cs typeface="Noto Sans Kannada" panose="020B0502040504020204" pitchFamily="34" charset="0"/>
              </a:rPr>
              <a:t>Interestingly, </a:t>
            </a:r>
            <a:r>
              <a:rPr lang="en" altLang="ko-KR" b="0" i="0" dirty="0">
                <a:solidFill>
                  <a:srgbClr val="0D0D0D"/>
                </a:solidFill>
                <a:effectLst/>
                <a:latin typeface="Söhne"/>
              </a:rPr>
              <a:t>we have found that the interface design for collecting data to train machine FER is very similar to that used for training humans.</a:t>
            </a:r>
          </a:p>
          <a:p>
            <a:pPr marL="457200" indent="-457200">
              <a:buFont typeface="Arial" panose="020B0604020202020204" pitchFamily="34" charset="0"/>
              <a:buChar char="•"/>
            </a:pPr>
            <a:r>
              <a:rPr lang="en" altLang="ko-KR" b="0" i="0" dirty="0">
                <a:solidFill>
                  <a:srgbClr val="0D0D0D"/>
                </a:solidFill>
                <a:effectLst/>
                <a:latin typeface="Söhne"/>
              </a:rPr>
              <a:t>The difference lies in the judgment-based approach, which</a:t>
            </a:r>
            <a:r>
              <a:rPr lang="en" altLang="ko-KR" sz="1200" b="0" i="0" u="none" strike="noStrike" dirty="0">
                <a:solidFill>
                  <a:srgbClr val="0D0D0D"/>
                </a:solidFill>
                <a:effectLst/>
                <a:latin typeface="Söhne"/>
              </a:rPr>
              <a:t> allows</a:t>
            </a:r>
            <a:r>
              <a:rPr lang="en" altLang="ko-KR" b="0" i="0" dirty="0">
                <a:solidFill>
                  <a:srgbClr val="0D0D0D"/>
                </a:solidFill>
                <a:effectLst/>
                <a:latin typeface="Söhne"/>
              </a:rPr>
              <a:t> for the labeling of in the wild facial expression images.  </a:t>
            </a:r>
            <a:endParaRPr kumimoji="1" lang="en-US" altLang="ko-KR" sz="1200" dirty="0">
              <a:solidFill>
                <a:srgbClr val="F86F03"/>
              </a:solidFill>
              <a:latin typeface="Noto Sans Kannada" panose="020B0502040504020204" pitchFamily="34" charset="0"/>
              <a:cs typeface="Noto Sans Kannada" panose="020B0502040504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7</a:t>
            </a:fld>
            <a:endParaRPr kumimoji="1" lang="ko-KR" altLang="en-US"/>
          </a:p>
        </p:txBody>
      </p:sp>
    </p:spTree>
    <p:extLst>
      <p:ext uri="{BB962C8B-B14F-4D97-AF65-F5344CB8AC3E}">
        <p14:creationId xmlns:p14="http://schemas.microsoft.com/office/powerpoint/2010/main" val="125237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US" altLang="ko-KR" sz="1200" dirty="0">
                <a:solidFill>
                  <a:srgbClr val="F86F03"/>
                </a:solidFill>
                <a:latin typeface="Noto Sans Kannada" panose="020B0502040504020204" pitchFamily="34" charset="0"/>
                <a:cs typeface="Noto Sans Kannada" panose="020B0502040504020204" pitchFamily="34" charset="0"/>
              </a:rPr>
              <a:t>However, there are large labeling error and bias, this is because the </a:t>
            </a:r>
            <a:r>
              <a:rPr lang="en" altLang="ko-KR" sz="1200" b="0" i="0" u="none" strike="noStrike" dirty="0">
                <a:solidFill>
                  <a:srgbClr val="000000"/>
                </a:solidFill>
                <a:effectLst/>
                <a:latin typeface="Arial" panose="020B0604020202020204" pitchFamily="34" charset="0"/>
              </a:rPr>
              <a:t>images are typically annotated by only one or two annotators</a:t>
            </a: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US" altLang="ko-KR" sz="1200" dirty="0">
                <a:solidFill>
                  <a:srgbClr val="F86F03"/>
                </a:solidFill>
                <a:latin typeface="Noto Sans Kannada" panose="020B0502040504020204" pitchFamily="34" charset="0"/>
                <a:cs typeface="Noto Sans Kannada" panose="020B0502040504020204" pitchFamily="34" charset="0"/>
              </a:rPr>
              <a:t>Additionally, </a:t>
            </a:r>
            <a:r>
              <a:rPr lang="en" altLang="ko-KR" sz="1200" b="0" i="0" u="none" strike="noStrike" dirty="0">
                <a:solidFill>
                  <a:srgbClr val="000000"/>
                </a:solidFill>
                <a:effectLst/>
                <a:latin typeface="Arial" panose="020B0604020202020204" pitchFamily="34" charset="0"/>
              </a:rPr>
              <a:t>single-choice interface design p</a:t>
            </a:r>
            <a:r>
              <a:rPr kumimoji="1" lang="en-US" altLang="ko-KR" dirty="0" err="1">
                <a:solidFill>
                  <a:schemeClr val="tx1">
                    <a:lumMod val="50000"/>
                    <a:lumOff val="50000"/>
                  </a:schemeClr>
                </a:solidFill>
                <a:latin typeface="Noto Sans Kannada" panose="020B0502040504020204" pitchFamily="34" charset="0"/>
                <a:cs typeface="Noto Sans Kannada" panose="020B0502040504020204" pitchFamily="34" charset="0"/>
              </a:rPr>
              <a:t>reclude</a:t>
            </a:r>
            <a:r>
              <a:rPr kumimoji="1" lang="en-US" altLang="ko-KR" dirty="0">
                <a:solidFill>
                  <a:schemeClr val="tx1">
                    <a:lumMod val="50000"/>
                    <a:lumOff val="50000"/>
                  </a:schemeClr>
                </a:solidFill>
                <a:latin typeface="Noto Sans Kannada" panose="020B0502040504020204" pitchFamily="34" charset="0"/>
                <a:cs typeface="Noto Sans Kannada" panose="020B0502040504020204" pitchFamily="34" charset="0"/>
              </a:rPr>
              <a:t> secondary or subtle emotions</a:t>
            </a:r>
            <a:r>
              <a:rPr kumimoji="1" lang="en-US" altLang="ko-KR" sz="1200" b="0" i="0" u="none" strike="noStrike" dirty="0">
                <a:solidFill>
                  <a:schemeClr val="tx1">
                    <a:lumMod val="50000"/>
                    <a:lumOff val="50000"/>
                  </a:schemeClr>
                </a:solidFill>
                <a:effectLst/>
                <a:latin typeface="Noto Sans Kannada" panose="020B0502040504020204" pitchFamily="34" charset="0"/>
                <a:cs typeface="Noto Sans Kannada" panose="020B0502040504020204" pitchFamily="34" charset="0"/>
              </a:rPr>
              <a:t>.</a:t>
            </a:r>
            <a:endParaRPr lang="en" altLang="ko-KR" sz="1200" b="0" i="0" u="none" strike="noStrike" dirty="0">
              <a:solidFill>
                <a:srgbClr val="000000"/>
              </a:solidFill>
              <a:effectLst/>
              <a:latin typeface="Arial" panose="020B060402020202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1" lang="en-US" altLang="ko-KR" sz="1200" dirty="0">
                <a:solidFill>
                  <a:srgbClr val="F86F03"/>
                </a:solidFill>
                <a:latin typeface="Noto Sans Kannada" panose="020B0502040504020204" pitchFamily="34" charset="0"/>
                <a:cs typeface="Noto Sans Kannada" panose="020B0502040504020204" pitchFamily="34" charset="0"/>
              </a:rPr>
              <a:t>And likewise, these </a:t>
            </a:r>
            <a:r>
              <a:rPr lang="en" altLang="ko-KR" sz="1200" b="0" i="0" u="none" strike="noStrike" dirty="0">
                <a:solidFill>
                  <a:srgbClr val="000000"/>
                </a:solidFill>
                <a:effectLst/>
                <a:latin typeface="Arial" panose="020B0604020202020204" pitchFamily="34" charset="0"/>
              </a:rPr>
              <a:t>simple task design demotivates annotators, resulting in careless and poor label quality. </a:t>
            </a:r>
            <a:endParaRPr kumimoji="1" lang="en-US" altLang="ko-KR" sz="1200" dirty="0">
              <a:solidFill>
                <a:srgbClr val="F86F03"/>
              </a:solidFill>
              <a:latin typeface="Noto Sans Kannada" panose="020B0502040504020204" pitchFamily="34" charset="0"/>
              <a:cs typeface="Noto Sans Kannada" panose="020B050204050402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1" lang="en-US" altLang="ko-KR" sz="1200" dirty="0">
              <a:solidFill>
                <a:srgbClr val="F86F03"/>
              </a:solidFill>
              <a:latin typeface="Noto Sans Kannada" panose="020B0502040504020204" pitchFamily="34" charset="0"/>
              <a:cs typeface="Noto Sans Kannada" panose="020B0502040504020204" pitchFamily="34" charset="0"/>
            </a:endParaRPr>
          </a:p>
          <a:p>
            <a:pPr marL="457200" marR="0" lvl="0" indent="-45720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lang="en" altLang="ko-KR" sz="1200" b="0" i="0" u="none" strike="noStrike" dirty="0">
              <a:solidFill>
                <a:srgbClr val="000000"/>
              </a:solidFill>
              <a:effectLst/>
              <a:latin typeface="Arial" panose="020B0604020202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8</a:t>
            </a:fld>
            <a:endParaRPr kumimoji="1" lang="ko-KR" altLang="en-US"/>
          </a:p>
        </p:txBody>
      </p:sp>
    </p:spTree>
    <p:extLst>
      <p:ext uri="{BB962C8B-B14F-4D97-AF65-F5344CB8AC3E}">
        <p14:creationId xmlns:p14="http://schemas.microsoft.com/office/powerpoint/2010/main" val="369721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en" altLang="ko-KR" sz="2800" b="0" i="0" dirty="0">
                <a:solidFill>
                  <a:srgbClr val="0D0D0D"/>
                </a:solidFill>
                <a:effectLst/>
                <a:latin typeface="Söhne"/>
              </a:rPr>
              <a:t>This led us to ask, 'Could we solve two similar FER pro</a:t>
            </a:r>
            <a:r>
              <a:rPr lang="en-US" altLang="ko-KR" sz="2800" b="0" i="0" dirty="0">
                <a:solidFill>
                  <a:srgbClr val="0D0D0D"/>
                </a:solidFill>
                <a:effectLst/>
                <a:latin typeface="Söhne"/>
              </a:rPr>
              <a:t>b</a:t>
            </a:r>
            <a:r>
              <a:rPr lang="en" altLang="ko-KR" sz="2800" b="0" i="0" dirty="0" err="1">
                <a:solidFill>
                  <a:srgbClr val="0D0D0D"/>
                </a:solidFill>
                <a:effectLst/>
                <a:latin typeface="Söhne"/>
              </a:rPr>
              <a:t>lems</a:t>
            </a:r>
            <a:r>
              <a:rPr lang="en" altLang="ko-KR" sz="2800" b="0" i="0" dirty="0">
                <a:solidFill>
                  <a:srgbClr val="0D0D0D"/>
                </a:solidFill>
                <a:effectLst/>
                <a:latin typeface="Söhne"/>
              </a:rPr>
              <a:t> within a single interface?' This is our motivation.</a:t>
            </a:r>
            <a:endParaRPr kumimoji="1" lang="en-US" altLang="ko-KR" sz="1800" b="1" dirty="0">
              <a:solidFill>
                <a:schemeClr val="tx1">
                  <a:lumMod val="65000"/>
                  <a:lumOff val="35000"/>
                </a:schemeClr>
              </a:solidFill>
              <a:latin typeface="Noto Sans Kannada" panose="020B0502040504020204" pitchFamily="34" charset="0"/>
              <a:cs typeface="Noto Sans Kannada" panose="020B0502040504020204" pitchFamily="34" charset="0"/>
            </a:endParaRPr>
          </a:p>
        </p:txBody>
      </p:sp>
      <p:sp>
        <p:nvSpPr>
          <p:cNvPr id="4" name="슬라이드 번호 개체 틀 3"/>
          <p:cNvSpPr>
            <a:spLocks noGrp="1"/>
          </p:cNvSpPr>
          <p:nvPr>
            <p:ph type="sldNum" sz="quarter" idx="5"/>
          </p:nvPr>
        </p:nvSpPr>
        <p:spPr/>
        <p:txBody>
          <a:bodyPr/>
          <a:lstStyle/>
          <a:p>
            <a:fld id="{9AFC7E09-648C-9346-8184-FEFAFC3A2606}" type="slidenum">
              <a:rPr kumimoji="1" lang="ko-KR" altLang="en-US" smtClean="0"/>
              <a:t>9</a:t>
            </a:fld>
            <a:endParaRPr kumimoji="1" lang="ko-KR" altLang="en-US"/>
          </a:p>
        </p:txBody>
      </p:sp>
    </p:spTree>
    <p:extLst>
      <p:ext uri="{BB962C8B-B14F-4D97-AF65-F5344CB8AC3E}">
        <p14:creationId xmlns:p14="http://schemas.microsoft.com/office/powerpoint/2010/main" val="308471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9EC2BCD-00EC-2F2C-14EA-697E3C29D938}"/>
              </a:ext>
            </a:extLst>
          </p:cNvPr>
          <p:cNvSpPr>
            <a:spLocks noGrp="1"/>
          </p:cNvSpPr>
          <p:nvPr>
            <p:ph type="ctrTitle"/>
          </p:nvPr>
        </p:nvSpPr>
        <p:spPr>
          <a:xfrm>
            <a:off x="1524000" y="1122363"/>
            <a:ext cx="9144000" cy="2387600"/>
          </a:xfrm>
        </p:spPr>
        <p:txBody>
          <a:bodyPr anchor="b"/>
          <a:lstStyle>
            <a:lvl1pPr algn="ctr">
              <a:defRPr sz="6000"/>
            </a:lvl1pPr>
          </a:lstStyle>
          <a:p>
            <a:r>
              <a:rPr kumimoji="1" lang="ko-KR" altLang="en-US"/>
              <a:t>마스터 제목 스타일 편집</a:t>
            </a:r>
          </a:p>
        </p:txBody>
      </p:sp>
      <p:sp>
        <p:nvSpPr>
          <p:cNvPr id="3" name="부제목 2">
            <a:extLst>
              <a:ext uri="{FF2B5EF4-FFF2-40B4-BE49-F238E27FC236}">
                <a16:creationId xmlns:a16="http://schemas.microsoft.com/office/drawing/2014/main" id="{E8993833-17BD-C10F-995B-F9CB83304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ko-KR" altLang="en-US"/>
              <a:t>클릭하여 마스터 부제목 스타일 편집</a:t>
            </a:r>
          </a:p>
        </p:txBody>
      </p:sp>
      <p:sp>
        <p:nvSpPr>
          <p:cNvPr id="4" name="날짜 개체 틀 3">
            <a:extLst>
              <a:ext uri="{FF2B5EF4-FFF2-40B4-BE49-F238E27FC236}">
                <a16:creationId xmlns:a16="http://schemas.microsoft.com/office/drawing/2014/main" id="{2025E17A-E167-BD5F-0A50-CB59C32D1B47}"/>
              </a:ext>
            </a:extLst>
          </p:cNvPr>
          <p:cNvSpPr>
            <a:spLocks noGrp="1"/>
          </p:cNvSpPr>
          <p:nvPr>
            <p:ph type="dt" sz="half" idx="10"/>
          </p:nvPr>
        </p:nvSpPr>
        <p:spPr/>
        <p:txBody>
          <a:bodyPr/>
          <a:lstStyle/>
          <a:p>
            <a:fld id="{F486BEB2-92BB-574F-BE16-F705659D709A}"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99C929F9-5FA7-85D0-3B43-8451DEC93761}"/>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8718B7B1-591A-0797-AD09-FAD75B44AE27}"/>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34059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2B93FC8-F7DB-6182-C480-791455A1C87D}"/>
              </a:ext>
            </a:extLst>
          </p:cNvPr>
          <p:cNvSpPr>
            <a:spLocks noGrp="1"/>
          </p:cNvSpPr>
          <p:nvPr>
            <p:ph type="title"/>
          </p:nvPr>
        </p:nvSpPr>
        <p:spPr/>
        <p:txBody>
          <a:bodyPr/>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AA7D97A9-9CAE-882D-85C9-084410DB6A4F}"/>
              </a:ext>
            </a:extLst>
          </p:cNvPr>
          <p:cNvSpPr>
            <a:spLocks noGrp="1"/>
          </p:cNvSpPr>
          <p:nvPr>
            <p:ph type="body" orient="vert" idx="1"/>
          </p:nvPr>
        </p:nvSpPr>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2C5ADD46-6DCB-1E0C-78F9-7706A9335576}"/>
              </a:ext>
            </a:extLst>
          </p:cNvPr>
          <p:cNvSpPr>
            <a:spLocks noGrp="1"/>
          </p:cNvSpPr>
          <p:nvPr>
            <p:ph type="dt" sz="half" idx="10"/>
          </p:nvPr>
        </p:nvSpPr>
        <p:spPr/>
        <p:txBody>
          <a:bodyPr/>
          <a:lstStyle/>
          <a:p>
            <a:fld id="{234BCD6E-3DF1-C54E-82C6-C173EAB39E9B}"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B0AAAE94-6135-93B9-650A-CADA7EB374D4}"/>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03AB753B-701B-3BE0-9B02-E835D7B60B6C}"/>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50529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EA43EF80-3921-73EF-0ACB-661BE90FD51A}"/>
              </a:ext>
            </a:extLst>
          </p:cNvPr>
          <p:cNvSpPr>
            <a:spLocks noGrp="1"/>
          </p:cNvSpPr>
          <p:nvPr>
            <p:ph type="title" orient="vert"/>
          </p:nvPr>
        </p:nvSpPr>
        <p:spPr>
          <a:xfrm>
            <a:off x="8724900" y="365125"/>
            <a:ext cx="2628900" cy="5811838"/>
          </a:xfrm>
        </p:spPr>
        <p:txBody>
          <a:bodyPr vert="eaVert"/>
          <a:lstStyle/>
          <a:p>
            <a:r>
              <a:rPr kumimoji="1" lang="ko-KR" altLang="en-US"/>
              <a:t>마스터 제목 스타일 편집</a:t>
            </a:r>
          </a:p>
        </p:txBody>
      </p:sp>
      <p:sp>
        <p:nvSpPr>
          <p:cNvPr id="3" name="세로 텍스트 개체 틀 2">
            <a:extLst>
              <a:ext uri="{FF2B5EF4-FFF2-40B4-BE49-F238E27FC236}">
                <a16:creationId xmlns:a16="http://schemas.microsoft.com/office/drawing/2014/main" id="{8A95FEA9-4598-5EE5-D63C-5CA44777165B}"/>
              </a:ext>
            </a:extLst>
          </p:cNvPr>
          <p:cNvSpPr>
            <a:spLocks noGrp="1"/>
          </p:cNvSpPr>
          <p:nvPr>
            <p:ph type="body" orient="vert" idx="1"/>
          </p:nvPr>
        </p:nvSpPr>
        <p:spPr>
          <a:xfrm>
            <a:off x="838200" y="365125"/>
            <a:ext cx="7734300" cy="5811838"/>
          </a:xfrm>
        </p:spPr>
        <p:txBody>
          <a:bodyPr vert="eaVert"/>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9BD64F1D-9AC3-10A9-5A95-FD4985027594}"/>
              </a:ext>
            </a:extLst>
          </p:cNvPr>
          <p:cNvSpPr>
            <a:spLocks noGrp="1"/>
          </p:cNvSpPr>
          <p:nvPr>
            <p:ph type="dt" sz="half" idx="10"/>
          </p:nvPr>
        </p:nvSpPr>
        <p:spPr/>
        <p:txBody>
          <a:bodyPr/>
          <a:lstStyle/>
          <a:p>
            <a:fld id="{957C04A8-7C33-E846-BB8B-2DD2311D7CF8}"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8D3CE738-F8C9-DA50-E8B7-5161C2A509C5}"/>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17A87452-CCC7-2C50-C424-DCE0AD7FE260}"/>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141003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C73C0E5-56F8-8011-E692-82E0D03AE38B}"/>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16A756E4-D16B-8394-9B1B-E24384D9C285}"/>
              </a:ext>
            </a:extLst>
          </p:cNvPr>
          <p:cNvSpPr>
            <a:spLocks noGrp="1"/>
          </p:cNvSpPr>
          <p:nvPr>
            <p:ph idx="1"/>
          </p:nvPr>
        </p:nvSpPr>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DA32B430-1D9B-6A33-0543-872466368C2D}"/>
              </a:ext>
            </a:extLst>
          </p:cNvPr>
          <p:cNvSpPr>
            <a:spLocks noGrp="1"/>
          </p:cNvSpPr>
          <p:nvPr>
            <p:ph type="dt" sz="half" idx="10"/>
          </p:nvPr>
        </p:nvSpPr>
        <p:spPr/>
        <p:txBody>
          <a:bodyPr/>
          <a:lstStyle/>
          <a:p>
            <a:fld id="{543BABE5-04AB-284F-A6A8-6A95493270E1}"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5A7FEC04-EC35-64D6-7051-661D179C06CF}"/>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290BBE82-9A0E-FBA8-4AD5-FD99FB33EAAF}"/>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04558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8FE951A-521E-AB75-43F3-60F7CDE13962}"/>
              </a:ext>
            </a:extLst>
          </p:cNvPr>
          <p:cNvSpPr>
            <a:spLocks noGrp="1"/>
          </p:cNvSpPr>
          <p:nvPr>
            <p:ph type="title"/>
          </p:nvPr>
        </p:nvSpPr>
        <p:spPr>
          <a:xfrm>
            <a:off x="831850" y="1709738"/>
            <a:ext cx="10515600" cy="2852737"/>
          </a:xfrm>
        </p:spPr>
        <p:txBody>
          <a:bodyPr anchor="b"/>
          <a:lstStyle>
            <a:lvl1pPr>
              <a:defRPr sz="6000"/>
            </a:lvl1pPr>
          </a:lstStyle>
          <a:p>
            <a:r>
              <a:rPr kumimoji="1" lang="ko-KR" altLang="en-US"/>
              <a:t>마스터 제목 스타일 편집</a:t>
            </a:r>
          </a:p>
        </p:txBody>
      </p:sp>
      <p:sp>
        <p:nvSpPr>
          <p:cNvPr id="3" name="텍스트 개체 틀 2">
            <a:extLst>
              <a:ext uri="{FF2B5EF4-FFF2-40B4-BE49-F238E27FC236}">
                <a16:creationId xmlns:a16="http://schemas.microsoft.com/office/drawing/2014/main" id="{E804E8A7-758E-BA57-7D3D-E5B1ACEB8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ko-KR" altLang="en-US"/>
              <a:t>마스터 텍스트 스타일을 편집하려면 클릭</a:t>
            </a:r>
          </a:p>
        </p:txBody>
      </p:sp>
      <p:sp>
        <p:nvSpPr>
          <p:cNvPr id="4" name="날짜 개체 틀 3">
            <a:extLst>
              <a:ext uri="{FF2B5EF4-FFF2-40B4-BE49-F238E27FC236}">
                <a16:creationId xmlns:a16="http://schemas.microsoft.com/office/drawing/2014/main" id="{1F900AC7-A33B-2B22-FB6F-52231A082FB5}"/>
              </a:ext>
            </a:extLst>
          </p:cNvPr>
          <p:cNvSpPr>
            <a:spLocks noGrp="1"/>
          </p:cNvSpPr>
          <p:nvPr>
            <p:ph type="dt" sz="half" idx="10"/>
          </p:nvPr>
        </p:nvSpPr>
        <p:spPr/>
        <p:txBody>
          <a:bodyPr/>
          <a:lstStyle/>
          <a:p>
            <a:fld id="{6D721EED-C865-5B41-A252-0E917F87E024}"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E2DAB07C-A599-F9F9-4210-7F05BE2B11D5}"/>
              </a:ext>
            </a:extLst>
          </p:cNvPr>
          <p:cNvSpPr>
            <a:spLocks noGrp="1"/>
          </p:cNvSpPr>
          <p:nvPr>
            <p:ph type="ftr" sz="quarter" idx="11"/>
          </p:nvPr>
        </p:nvSpPr>
        <p:spPr/>
        <p:txBody>
          <a:bodyPr/>
          <a:lstStyle/>
          <a:p>
            <a:endParaRPr kumimoji="1" lang="ko-KR" altLang="en-US"/>
          </a:p>
        </p:txBody>
      </p:sp>
      <p:sp>
        <p:nvSpPr>
          <p:cNvPr id="6" name="슬라이드 번호 개체 틀 5">
            <a:extLst>
              <a:ext uri="{FF2B5EF4-FFF2-40B4-BE49-F238E27FC236}">
                <a16:creationId xmlns:a16="http://schemas.microsoft.com/office/drawing/2014/main" id="{027D1FDD-7996-D09D-676B-96E2551804F7}"/>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6488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AA8027F-9A3B-50CA-6C7A-5386343D977C}"/>
              </a:ext>
            </a:extLst>
          </p:cNvPr>
          <p:cNvSpPr>
            <a:spLocks noGrp="1"/>
          </p:cNvSpPr>
          <p:nvPr>
            <p:ph type="title"/>
          </p:nvPr>
        </p:nvSpPr>
        <p:spPr/>
        <p:txBody>
          <a:bodyPr/>
          <a:lstStyle/>
          <a:p>
            <a:r>
              <a:rPr kumimoji="1" lang="ko-KR" altLang="en-US"/>
              <a:t>마스터 제목 스타일 편집</a:t>
            </a:r>
          </a:p>
        </p:txBody>
      </p:sp>
      <p:sp>
        <p:nvSpPr>
          <p:cNvPr id="3" name="내용 개체 틀 2">
            <a:extLst>
              <a:ext uri="{FF2B5EF4-FFF2-40B4-BE49-F238E27FC236}">
                <a16:creationId xmlns:a16="http://schemas.microsoft.com/office/drawing/2014/main" id="{623406BB-FD89-F230-DA1D-79CB9EAD7D8C}"/>
              </a:ext>
            </a:extLst>
          </p:cNvPr>
          <p:cNvSpPr>
            <a:spLocks noGrp="1"/>
          </p:cNvSpPr>
          <p:nvPr>
            <p:ph sz="half" idx="1"/>
          </p:nvPr>
        </p:nvSpPr>
        <p:spPr>
          <a:xfrm>
            <a:off x="838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내용 개체 틀 3">
            <a:extLst>
              <a:ext uri="{FF2B5EF4-FFF2-40B4-BE49-F238E27FC236}">
                <a16:creationId xmlns:a16="http://schemas.microsoft.com/office/drawing/2014/main" id="{9BFAB39C-7A8C-93BC-F67A-0FBB99193D04}"/>
              </a:ext>
            </a:extLst>
          </p:cNvPr>
          <p:cNvSpPr>
            <a:spLocks noGrp="1"/>
          </p:cNvSpPr>
          <p:nvPr>
            <p:ph sz="half" idx="2"/>
          </p:nvPr>
        </p:nvSpPr>
        <p:spPr>
          <a:xfrm>
            <a:off x="6172200" y="1825625"/>
            <a:ext cx="5181600" cy="435133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날짜 개체 틀 4">
            <a:extLst>
              <a:ext uri="{FF2B5EF4-FFF2-40B4-BE49-F238E27FC236}">
                <a16:creationId xmlns:a16="http://schemas.microsoft.com/office/drawing/2014/main" id="{95F6AD46-59BC-6D91-7C55-E1CB032D5F2B}"/>
              </a:ext>
            </a:extLst>
          </p:cNvPr>
          <p:cNvSpPr>
            <a:spLocks noGrp="1"/>
          </p:cNvSpPr>
          <p:nvPr>
            <p:ph type="dt" sz="half" idx="10"/>
          </p:nvPr>
        </p:nvSpPr>
        <p:spPr/>
        <p:txBody>
          <a:bodyPr/>
          <a:lstStyle/>
          <a:p>
            <a:fld id="{8351A845-7DE9-4849-8F24-62638973355E}" type="datetime1">
              <a:rPr kumimoji="1" lang="ko-KR" altLang="en-US" smtClean="0"/>
              <a:t>2024. 9. 30.</a:t>
            </a:fld>
            <a:endParaRPr kumimoji="1" lang="ko-KR" altLang="en-US"/>
          </a:p>
        </p:txBody>
      </p:sp>
      <p:sp>
        <p:nvSpPr>
          <p:cNvPr id="6" name="바닥글 개체 틀 5">
            <a:extLst>
              <a:ext uri="{FF2B5EF4-FFF2-40B4-BE49-F238E27FC236}">
                <a16:creationId xmlns:a16="http://schemas.microsoft.com/office/drawing/2014/main" id="{4BDC8CCD-563C-947D-99D0-B930D7D84FCC}"/>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2C06C702-B51B-4367-5935-9DA56375EE26}"/>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49885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304A128-93D5-67D3-9BB5-91CA5EB07283}"/>
              </a:ext>
            </a:extLst>
          </p:cNvPr>
          <p:cNvSpPr>
            <a:spLocks noGrp="1"/>
          </p:cNvSpPr>
          <p:nvPr>
            <p:ph type="title"/>
          </p:nvPr>
        </p:nvSpPr>
        <p:spPr>
          <a:xfrm>
            <a:off x="839788" y="365125"/>
            <a:ext cx="10515600" cy="1325563"/>
          </a:xfrm>
        </p:spPr>
        <p:txBody>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95E7FFB7-F577-D940-9674-15660EB05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4" name="내용 개체 틀 3">
            <a:extLst>
              <a:ext uri="{FF2B5EF4-FFF2-40B4-BE49-F238E27FC236}">
                <a16:creationId xmlns:a16="http://schemas.microsoft.com/office/drawing/2014/main" id="{660B2E82-E516-29EA-3914-76F7C225533B}"/>
              </a:ext>
            </a:extLst>
          </p:cNvPr>
          <p:cNvSpPr>
            <a:spLocks noGrp="1"/>
          </p:cNvSpPr>
          <p:nvPr>
            <p:ph sz="half" idx="2"/>
          </p:nvPr>
        </p:nvSpPr>
        <p:spPr>
          <a:xfrm>
            <a:off x="839788" y="2505075"/>
            <a:ext cx="5157787"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5" name="텍스트 개체 틀 4">
            <a:extLst>
              <a:ext uri="{FF2B5EF4-FFF2-40B4-BE49-F238E27FC236}">
                <a16:creationId xmlns:a16="http://schemas.microsoft.com/office/drawing/2014/main" id="{A9C1DCCC-117C-460A-D27D-DB5F0ED57E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ko-KR" altLang="en-US"/>
              <a:t>마스터 텍스트 스타일을 편집하려면 클릭</a:t>
            </a:r>
          </a:p>
        </p:txBody>
      </p:sp>
      <p:sp>
        <p:nvSpPr>
          <p:cNvPr id="6" name="내용 개체 틀 5">
            <a:extLst>
              <a:ext uri="{FF2B5EF4-FFF2-40B4-BE49-F238E27FC236}">
                <a16:creationId xmlns:a16="http://schemas.microsoft.com/office/drawing/2014/main" id="{43B28681-3924-E82B-9B8D-9034C26C658B}"/>
              </a:ext>
            </a:extLst>
          </p:cNvPr>
          <p:cNvSpPr>
            <a:spLocks noGrp="1"/>
          </p:cNvSpPr>
          <p:nvPr>
            <p:ph sz="quarter" idx="4"/>
          </p:nvPr>
        </p:nvSpPr>
        <p:spPr>
          <a:xfrm>
            <a:off x="6172200" y="2505075"/>
            <a:ext cx="5183188" cy="3684588"/>
          </a:xfrm>
        </p:spPr>
        <p:txBody>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7" name="날짜 개체 틀 6">
            <a:extLst>
              <a:ext uri="{FF2B5EF4-FFF2-40B4-BE49-F238E27FC236}">
                <a16:creationId xmlns:a16="http://schemas.microsoft.com/office/drawing/2014/main" id="{1E78C790-3384-B627-4246-219DB6BBC763}"/>
              </a:ext>
            </a:extLst>
          </p:cNvPr>
          <p:cNvSpPr>
            <a:spLocks noGrp="1"/>
          </p:cNvSpPr>
          <p:nvPr>
            <p:ph type="dt" sz="half" idx="10"/>
          </p:nvPr>
        </p:nvSpPr>
        <p:spPr/>
        <p:txBody>
          <a:bodyPr/>
          <a:lstStyle/>
          <a:p>
            <a:fld id="{8F7A47A8-2C14-E643-BBB1-9F1886E8DE17}" type="datetime1">
              <a:rPr kumimoji="1" lang="ko-KR" altLang="en-US" smtClean="0"/>
              <a:t>2024. 9. 30.</a:t>
            </a:fld>
            <a:endParaRPr kumimoji="1" lang="ko-KR" altLang="en-US"/>
          </a:p>
        </p:txBody>
      </p:sp>
      <p:sp>
        <p:nvSpPr>
          <p:cNvPr id="8" name="바닥글 개체 틀 7">
            <a:extLst>
              <a:ext uri="{FF2B5EF4-FFF2-40B4-BE49-F238E27FC236}">
                <a16:creationId xmlns:a16="http://schemas.microsoft.com/office/drawing/2014/main" id="{721159EA-B918-7934-9036-1B4940E724FC}"/>
              </a:ext>
            </a:extLst>
          </p:cNvPr>
          <p:cNvSpPr>
            <a:spLocks noGrp="1"/>
          </p:cNvSpPr>
          <p:nvPr>
            <p:ph type="ftr" sz="quarter" idx="11"/>
          </p:nvPr>
        </p:nvSpPr>
        <p:spPr/>
        <p:txBody>
          <a:bodyPr/>
          <a:lstStyle/>
          <a:p>
            <a:endParaRPr kumimoji="1" lang="ko-KR" altLang="en-US"/>
          </a:p>
        </p:txBody>
      </p:sp>
      <p:sp>
        <p:nvSpPr>
          <p:cNvPr id="9" name="슬라이드 번호 개체 틀 8">
            <a:extLst>
              <a:ext uri="{FF2B5EF4-FFF2-40B4-BE49-F238E27FC236}">
                <a16:creationId xmlns:a16="http://schemas.microsoft.com/office/drawing/2014/main" id="{EBA0BF11-2214-8B38-560A-3FD7E5C83510}"/>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61663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EC765B1-D2D7-B483-4C3E-155510625493}"/>
              </a:ext>
            </a:extLst>
          </p:cNvPr>
          <p:cNvSpPr>
            <a:spLocks noGrp="1"/>
          </p:cNvSpPr>
          <p:nvPr>
            <p:ph type="title"/>
          </p:nvPr>
        </p:nvSpPr>
        <p:spPr/>
        <p:txBody>
          <a:bodyPr/>
          <a:lstStyle/>
          <a:p>
            <a:r>
              <a:rPr kumimoji="1" lang="ko-KR" altLang="en-US"/>
              <a:t>마스터 제목 스타일 편집</a:t>
            </a:r>
          </a:p>
        </p:txBody>
      </p:sp>
      <p:sp>
        <p:nvSpPr>
          <p:cNvPr id="3" name="날짜 개체 틀 2">
            <a:extLst>
              <a:ext uri="{FF2B5EF4-FFF2-40B4-BE49-F238E27FC236}">
                <a16:creationId xmlns:a16="http://schemas.microsoft.com/office/drawing/2014/main" id="{3FB5444D-347E-1A70-B6EB-E28C27755402}"/>
              </a:ext>
            </a:extLst>
          </p:cNvPr>
          <p:cNvSpPr>
            <a:spLocks noGrp="1"/>
          </p:cNvSpPr>
          <p:nvPr>
            <p:ph type="dt" sz="half" idx="10"/>
          </p:nvPr>
        </p:nvSpPr>
        <p:spPr/>
        <p:txBody>
          <a:bodyPr/>
          <a:lstStyle/>
          <a:p>
            <a:fld id="{8007545D-378D-E246-BBE4-C5F01729C52C}" type="datetime1">
              <a:rPr kumimoji="1" lang="ko-KR" altLang="en-US" smtClean="0"/>
              <a:t>2024. 9. 30.</a:t>
            </a:fld>
            <a:endParaRPr kumimoji="1" lang="ko-KR" altLang="en-US"/>
          </a:p>
        </p:txBody>
      </p:sp>
      <p:sp>
        <p:nvSpPr>
          <p:cNvPr id="4" name="바닥글 개체 틀 3">
            <a:extLst>
              <a:ext uri="{FF2B5EF4-FFF2-40B4-BE49-F238E27FC236}">
                <a16:creationId xmlns:a16="http://schemas.microsoft.com/office/drawing/2014/main" id="{FD72F7F9-DD40-2206-8368-B64B35D3FFB8}"/>
              </a:ext>
            </a:extLst>
          </p:cNvPr>
          <p:cNvSpPr>
            <a:spLocks noGrp="1"/>
          </p:cNvSpPr>
          <p:nvPr>
            <p:ph type="ftr" sz="quarter" idx="11"/>
          </p:nvPr>
        </p:nvSpPr>
        <p:spPr/>
        <p:txBody>
          <a:bodyPr/>
          <a:lstStyle/>
          <a:p>
            <a:endParaRPr kumimoji="1" lang="ko-KR" altLang="en-US"/>
          </a:p>
        </p:txBody>
      </p:sp>
      <p:sp>
        <p:nvSpPr>
          <p:cNvPr id="5" name="슬라이드 번호 개체 틀 4">
            <a:extLst>
              <a:ext uri="{FF2B5EF4-FFF2-40B4-BE49-F238E27FC236}">
                <a16:creationId xmlns:a16="http://schemas.microsoft.com/office/drawing/2014/main" id="{79202455-B44D-6A8D-313B-F2FFF4C65243}"/>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11431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22738C43-D59E-799B-BA97-00B7B8F38428}"/>
              </a:ext>
            </a:extLst>
          </p:cNvPr>
          <p:cNvSpPr>
            <a:spLocks noGrp="1"/>
          </p:cNvSpPr>
          <p:nvPr>
            <p:ph type="dt" sz="half" idx="10"/>
          </p:nvPr>
        </p:nvSpPr>
        <p:spPr/>
        <p:txBody>
          <a:bodyPr/>
          <a:lstStyle/>
          <a:p>
            <a:fld id="{BEC16506-B755-BB40-AE1D-4FBDF77A08D9}" type="datetime1">
              <a:rPr kumimoji="1" lang="ko-KR" altLang="en-US" smtClean="0"/>
              <a:t>2024. 9. 30.</a:t>
            </a:fld>
            <a:endParaRPr kumimoji="1" lang="ko-KR" altLang="en-US"/>
          </a:p>
        </p:txBody>
      </p:sp>
      <p:sp>
        <p:nvSpPr>
          <p:cNvPr id="3" name="바닥글 개체 틀 2">
            <a:extLst>
              <a:ext uri="{FF2B5EF4-FFF2-40B4-BE49-F238E27FC236}">
                <a16:creationId xmlns:a16="http://schemas.microsoft.com/office/drawing/2014/main" id="{7DE4DF4C-F506-F209-D16C-C9574EAEB48D}"/>
              </a:ext>
            </a:extLst>
          </p:cNvPr>
          <p:cNvSpPr>
            <a:spLocks noGrp="1"/>
          </p:cNvSpPr>
          <p:nvPr>
            <p:ph type="ftr" sz="quarter" idx="11"/>
          </p:nvPr>
        </p:nvSpPr>
        <p:spPr/>
        <p:txBody>
          <a:bodyPr/>
          <a:lstStyle/>
          <a:p>
            <a:endParaRPr kumimoji="1" lang="ko-KR" altLang="en-US"/>
          </a:p>
        </p:txBody>
      </p:sp>
      <p:sp>
        <p:nvSpPr>
          <p:cNvPr id="4" name="슬라이드 번호 개체 틀 3">
            <a:extLst>
              <a:ext uri="{FF2B5EF4-FFF2-40B4-BE49-F238E27FC236}">
                <a16:creationId xmlns:a16="http://schemas.microsoft.com/office/drawing/2014/main" id="{739F31CC-C54A-044F-AC73-6433775940C1}"/>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772063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AC01AF-6514-471A-08DF-30B273A266AD}"/>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내용 개체 틀 2">
            <a:extLst>
              <a:ext uri="{FF2B5EF4-FFF2-40B4-BE49-F238E27FC236}">
                <a16:creationId xmlns:a16="http://schemas.microsoft.com/office/drawing/2014/main" id="{09C74637-D508-BA39-89EB-403E9144A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텍스트 개체 틀 3">
            <a:extLst>
              <a:ext uri="{FF2B5EF4-FFF2-40B4-BE49-F238E27FC236}">
                <a16:creationId xmlns:a16="http://schemas.microsoft.com/office/drawing/2014/main" id="{1D919D08-E8D3-42E5-21E9-8B0EE60FF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D699F06F-F009-BE57-F99E-3263C910C728}"/>
              </a:ext>
            </a:extLst>
          </p:cNvPr>
          <p:cNvSpPr>
            <a:spLocks noGrp="1"/>
          </p:cNvSpPr>
          <p:nvPr>
            <p:ph type="dt" sz="half" idx="10"/>
          </p:nvPr>
        </p:nvSpPr>
        <p:spPr/>
        <p:txBody>
          <a:bodyPr/>
          <a:lstStyle/>
          <a:p>
            <a:fld id="{CE060CD4-DFE6-BA4B-B0A1-5FE33E756613}" type="datetime1">
              <a:rPr kumimoji="1" lang="ko-KR" altLang="en-US" smtClean="0"/>
              <a:t>2024. 9. 30.</a:t>
            </a:fld>
            <a:endParaRPr kumimoji="1" lang="ko-KR" altLang="en-US"/>
          </a:p>
        </p:txBody>
      </p:sp>
      <p:sp>
        <p:nvSpPr>
          <p:cNvPr id="6" name="바닥글 개체 틀 5">
            <a:extLst>
              <a:ext uri="{FF2B5EF4-FFF2-40B4-BE49-F238E27FC236}">
                <a16:creationId xmlns:a16="http://schemas.microsoft.com/office/drawing/2014/main" id="{F5BBD37C-6F92-6414-D153-F782920592B9}"/>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9003E83D-926C-6990-0E68-80110664326D}"/>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75624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9FB787B-350C-B9A4-30A1-28ED8D108710}"/>
              </a:ext>
            </a:extLst>
          </p:cNvPr>
          <p:cNvSpPr>
            <a:spLocks noGrp="1"/>
          </p:cNvSpPr>
          <p:nvPr>
            <p:ph type="title"/>
          </p:nvPr>
        </p:nvSpPr>
        <p:spPr>
          <a:xfrm>
            <a:off x="839788" y="457200"/>
            <a:ext cx="3932237" cy="1600200"/>
          </a:xfrm>
        </p:spPr>
        <p:txBody>
          <a:bodyPr anchor="b"/>
          <a:lstStyle>
            <a:lvl1pPr>
              <a:defRPr sz="3200"/>
            </a:lvl1pPr>
          </a:lstStyle>
          <a:p>
            <a:r>
              <a:rPr kumimoji="1" lang="ko-KR" altLang="en-US"/>
              <a:t>마스터 제목 스타일 편집</a:t>
            </a:r>
          </a:p>
        </p:txBody>
      </p:sp>
      <p:sp>
        <p:nvSpPr>
          <p:cNvPr id="3" name="그림 개체 틀 2">
            <a:extLst>
              <a:ext uri="{FF2B5EF4-FFF2-40B4-BE49-F238E27FC236}">
                <a16:creationId xmlns:a16="http://schemas.microsoft.com/office/drawing/2014/main" id="{1C947F05-FDC2-A4D3-A3B3-110492636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ko-KR" altLang="en-US"/>
          </a:p>
        </p:txBody>
      </p:sp>
      <p:sp>
        <p:nvSpPr>
          <p:cNvPr id="4" name="텍스트 개체 틀 3">
            <a:extLst>
              <a:ext uri="{FF2B5EF4-FFF2-40B4-BE49-F238E27FC236}">
                <a16:creationId xmlns:a16="http://schemas.microsoft.com/office/drawing/2014/main" id="{5B603883-2B0D-9C21-C36B-2F85CAF9C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ko-KR" altLang="en-US"/>
              <a:t>마스터 텍스트 스타일을 편집하려면 클릭</a:t>
            </a:r>
          </a:p>
        </p:txBody>
      </p:sp>
      <p:sp>
        <p:nvSpPr>
          <p:cNvPr id="5" name="날짜 개체 틀 4">
            <a:extLst>
              <a:ext uri="{FF2B5EF4-FFF2-40B4-BE49-F238E27FC236}">
                <a16:creationId xmlns:a16="http://schemas.microsoft.com/office/drawing/2014/main" id="{D9A4F84F-31D8-5340-B04C-FE5D57C9A0F3}"/>
              </a:ext>
            </a:extLst>
          </p:cNvPr>
          <p:cNvSpPr>
            <a:spLocks noGrp="1"/>
          </p:cNvSpPr>
          <p:nvPr>
            <p:ph type="dt" sz="half" idx="10"/>
          </p:nvPr>
        </p:nvSpPr>
        <p:spPr/>
        <p:txBody>
          <a:bodyPr/>
          <a:lstStyle/>
          <a:p>
            <a:fld id="{C33EB4F2-2454-3842-A13C-D099BB511068}" type="datetime1">
              <a:rPr kumimoji="1" lang="ko-KR" altLang="en-US" smtClean="0"/>
              <a:t>2024. 9. 30.</a:t>
            </a:fld>
            <a:endParaRPr kumimoji="1" lang="ko-KR" altLang="en-US"/>
          </a:p>
        </p:txBody>
      </p:sp>
      <p:sp>
        <p:nvSpPr>
          <p:cNvPr id="6" name="바닥글 개체 틀 5">
            <a:extLst>
              <a:ext uri="{FF2B5EF4-FFF2-40B4-BE49-F238E27FC236}">
                <a16:creationId xmlns:a16="http://schemas.microsoft.com/office/drawing/2014/main" id="{31D08E4E-D98F-BE4E-A04E-8281B6C34836}"/>
              </a:ext>
            </a:extLst>
          </p:cNvPr>
          <p:cNvSpPr>
            <a:spLocks noGrp="1"/>
          </p:cNvSpPr>
          <p:nvPr>
            <p:ph type="ftr" sz="quarter" idx="11"/>
          </p:nvPr>
        </p:nvSpPr>
        <p:spPr/>
        <p:txBody>
          <a:bodyPr/>
          <a:lstStyle/>
          <a:p>
            <a:endParaRPr kumimoji="1" lang="ko-KR" altLang="en-US"/>
          </a:p>
        </p:txBody>
      </p:sp>
      <p:sp>
        <p:nvSpPr>
          <p:cNvPr id="7" name="슬라이드 번호 개체 틀 6">
            <a:extLst>
              <a:ext uri="{FF2B5EF4-FFF2-40B4-BE49-F238E27FC236}">
                <a16:creationId xmlns:a16="http://schemas.microsoft.com/office/drawing/2014/main" id="{29208595-3BB0-F1FC-8FC5-2752C4D6661D}"/>
              </a:ext>
            </a:extLst>
          </p:cNvPr>
          <p:cNvSpPr>
            <a:spLocks noGrp="1"/>
          </p:cNvSpPr>
          <p:nvPr>
            <p:ph type="sldNum" sz="quarter" idx="12"/>
          </p:nvPr>
        </p:nvSpPr>
        <p:spPr/>
        <p:txBody>
          <a:body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321807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D711190D-50C3-E80A-3B07-6ABACDFC5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ko-KR" altLang="en-US"/>
              <a:t>마스터 제목 스타일 편집</a:t>
            </a:r>
          </a:p>
        </p:txBody>
      </p:sp>
      <p:sp>
        <p:nvSpPr>
          <p:cNvPr id="3" name="텍스트 개체 틀 2">
            <a:extLst>
              <a:ext uri="{FF2B5EF4-FFF2-40B4-BE49-F238E27FC236}">
                <a16:creationId xmlns:a16="http://schemas.microsoft.com/office/drawing/2014/main" id="{8204B950-92BC-5552-6A71-E02CBB5E96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ko-KR" altLang="en-US"/>
              <a:t>마스터 텍스트 스타일을 편집하려면 클릭</a:t>
            </a:r>
          </a:p>
          <a:p>
            <a:pPr lvl="1"/>
            <a:r>
              <a:rPr kumimoji="1" lang="ko-KR" altLang="en-US"/>
              <a:t>두 번째 수준</a:t>
            </a:r>
          </a:p>
          <a:p>
            <a:pPr lvl="2"/>
            <a:r>
              <a:rPr kumimoji="1" lang="ko-KR" altLang="en-US"/>
              <a:t>세 번째 수준</a:t>
            </a:r>
          </a:p>
          <a:p>
            <a:pPr lvl="3"/>
            <a:r>
              <a:rPr kumimoji="1" lang="ko-KR" altLang="en-US"/>
              <a:t>네 번째 수준</a:t>
            </a:r>
          </a:p>
          <a:p>
            <a:pPr lvl="4"/>
            <a:r>
              <a:rPr kumimoji="1" lang="ko-KR" altLang="en-US"/>
              <a:t>다섯 번째 수준</a:t>
            </a:r>
          </a:p>
        </p:txBody>
      </p:sp>
      <p:sp>
        <p:nvSpPr>
          <p:cNvPr id="4" name="날짜 개체 틀 3">
            <a:extLst>
              <a:ext uri="{FF2B5EF4-FFF2-40B4-BE49-F238E27FC236}">
                <a16:creationId xmlns:a16="http://schemas.microsoft.com/office/drawing/2014/main" id="{AC5B1E39-2D11-7164-329B-97C5DD8A47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7B069-0B75-C24C-B541-C1FAA66F7F0E}" type="datetime1">
              <a:rPr kumimoji="1" lang="ko-KR" altLang="en-US" smtClean="0"/>
              <a:t>2024. 9. 30.</a:t>
            </a:fld>
            <a:endParaRPr kumimoji="1" lang="ko-KR" altLang="en-US"/>
          </a:p>
        </p:txBody>
      </p:sp>
      <p:sp>
        <p:nvSpPr>
          <p:cNvPr id="5" name="바닥글 개체 틀 4">
            <a:extLst>
              <a:ext uri="{FF2B5EF4-FFF2-40B4-BE49-F238E27FC236}">
                <a16:creationId xmlns:a16="http://schemas.microsoft.com/office/drawing/2014/main" id="{451E4380-3969-FC7D-F94B-FF7BD79F2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ko-KR" altLang="en-US"/>
          </a:p>
        </p:txBody>
      </p:sp>
      <p:sp>
        <p:nvSpPr>
          <p:cNvPr id="6" name="슬라이드 번호 개체 틀 5">
            <a:extLst>
              <a:ext uri="{FF2B5EF4-FFF2-40B4-BE49-F238E27FC236}">
                <a16:creationId xmlns:a16="http://schemas.microsoft.com/office/drawing/2014/main" id="{48749B2C-FA47-E7C0-416E-D6CB99453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585DC-F2A3-834D-ABF3-456A4245D92B}" type="slidenum">
              <a:rPr kumimoji="1" lang="ko-KR" altLang="en-US" smtClean="0"/>
              <a:t>‹#›</a:t>
            </a:fld>
            <a:endParaRPr kumimoji="1" lang="ko-KR" altLang="en-US"/>
          </a:p>
        </p:txBody>
      </p:sp>
    </p:spTree>
    <p:extLst>
      <p:ext uri="{BB962C8B-B14F-4D97-AF65-F5344CB8AC3E}">
        <p14:creationId xmlns:p14="http://schemas.microsoft.com/office/powerpoint/2010/main" val="2751950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microsoft.com/office/2007/relationships/hdphoto" Target="../media/hdphoto2.wdp"/><Relationship Id="rId3" Type="http://schemas.openxmlformats.org/officeDocument/2006/relationships/image" Target="../media/image1.gif"/><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jpg"/><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36.jp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jpg"/><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36.jp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jpg"/><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36.jp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4.jpg"/><Relationship Id="rId7" Type="http://schemas.openxmlformats.org/officeDocument/2006/relationships/image" Target="../media/image37.jp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36.jpg"/><Relationship Id="rId10" Type="http://schemas.openxmlformats.org/officeDocument/2006/relationships/image" Target="../media/image40.jpg"/><Relationship Id="rId4" Type="http://schemas.openxmlformats.org/officeDocument/2006/relationships/image" Target="../media/image35.pn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55.png"/><Relationship Id="rId3" Type="http://schemas.openxmlformats.org/officeDocument/2006/relationships/image" Target="../media/image2.jpeg"/><Relationship Id="rId7" Type="http://schemas.openxmlformats.org/officeDocument/2006/relationships/image" Target="../media/image6.jpeg"/><Relationship Id="rId12" Type="http://schemas.microsoft.com/office/2007/relationships/hdphoto" Target="../media/hdphoto2.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9.pn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hlinkshowjump?jump=nextslide"/>
            <a:extLst>
              <a:ext uri="{FF2B5EF4-FFF2-40B4-BE49-F238E27FC236}">
                <a16:creationId xmlns:a16="http://schemas.microsoft.com/office/drawing/2014/main" id="{6F2F1C8F-81FE-299E-7126-D928D0E064E8}"/>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896288" y="-70151"/>
            <a:ext cx="3856505" cy="2313903"/>
          </a:xfrm>
          <a:prstGeom prst="rect">
            <a:avLst/>
          </a:prstGeom>
          <a:solidFill>
            <a:srgbClr val="FFF6F4"/>
          </a:solidFill>
        </p:spPr>
      </p:pic>
      <p:sp>
        <p:nvSpPr>
          <p:cNvPr id="3" name="TextBox 2">
            <a:extLst>
              <a:ext uri="{FF2B5EF4-FFF2-40B4-BE49-F238E27FC236}">
                <a16:creationId xmlns:a16="http://schemas.microsoft.com/office/drawing/2014/main" id="{68720E5E-86AC-CC0A-9A87-5945A911E893}"/>
              </a:ext>
            </a:extLst>
          </p:cNvPr>
          <p:cNvSpPr txBox="1"/>
          <p:nvPr/>
        </p:nvSpPr>
        <p:spPr>
          <a:xfrm>
            <a:off x="809861" y="2100732"/>
            <a:ext cx="10070682" cy="954107"/>
          </a:xfrm>
          <a:prstGeom prst="rect">
            <a:avLst/>
          </a:prstGeom>
          <a:noFill/>
        </p:spPr>
        <p:txBody>
          <a:bodyPr wrap="square" rtlCol="0">
            <a:spAutoFit/>
          </a:bodyPr>
          <a:lstStyle/>
          <a:p>
            <a:pPr algn="ctr"/>
            <a: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t>Gamifying Facial Emotion Recognition for Both Human Training </a:t>
            </a:r>
            <a:b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br>
            <a: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t>and Machine Learning Data Collection</a:t>
            </a:r>
            <a:endParaRPr kumimoji="1" lang="ko-KR" altLang="en-US"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endParaRPr>
          </a:p>
        </p:txBody>
      </p:sp>
      <p:grpSp>
        <p:nvGrpSpPr>
          <p:cNvPr id="37" name="그룹 36">
            <a:extLst>
              <a:ext uri="{FF2B5EF4-FFF2-40B4-BE49-F238E27FC236}">
                <a16:creationId xmlns:a16="http://schemas.microsoft.com/office/drawing/2014/main" id="{FB2E564D-E3D4-6FAB-004A-4E114C98BF7E}"/>
              </a:ext>
            </a:extLst>
          </p:cNvPr>
          <p:cNvGrpSpPr/>
          <p:nvPr/>
        </p:nvGrpSpPr>
        <p:grpSpPr>
          <a:xfrm>
            <a:off x="2019337" y="3086857"/>
            <a:ext cx="10172663" cy="3661265"/>
            <a:chOff x="2019337" y="3128422"/>
            <a:chExt cx="10172663" cy="3661265"/>
          </a:xfrm>
        </p:grpSpPr>
        <p:cxnSp>
          <p:nvCxnSpPr>
            <p:cNvPr id="4" name="직선 연결선[R] 3">
              <a:extLst>
                <a:ext uri="{FF2B5EF4-FFF2-40B4-BE49-F238E27FC236}">
                  <a16:creationId xmlns:a16="http://schemas.microsoft.com/office/drawing/2014/main" id="{94A37E82-FE82-EB13-A0DA-E79A0D70482F}"/>
                </a:ext>
              </a:extLst>
            </p:cNvPr>
            <p:cNvCxnSpPr>
              <a:cxnSpLocks/>
            </p:cNvCxnSpPr>
            <p:nvPr/>
          </p:nvCxnSpPr>
          <p:spPr>
            <a:xfrm>
              <a:off x="8659642" y="6051253"/>
              <a:ext cx="3278176" cy="33801"/>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grpSp>
          <p:nvGrpSpPr>
            <p:cNvPr id="5" name="그룹 4">
              <a:extLst>
                <a:ext uri="{FF2B5EF4-FFF2-40B4-BE49-F238E27FC236}">
                  <a16:creationId xmlns:a16="http://schemas.microsoft.com/office/drawing/2014/main" id="{A700292C-8DAD-DABD-6BB7-D19DADBB0EC1}"/>
                </a:ext>
              </a:extLst>
            </p:cNvPr>
            <p:cNvGrpSpPr/>
            <p:nvPr/>
          </p:nvGrpSpPr>
          <p:grpSpPr>
            <a:xfrm>
              <a:off x="2019337" y="3128422"/>
              <a:ext cx="7787246" cy="3464369"/>
              <a:chOff x="1787323" y="2242283"/>
              <a:chExt cx="8506941" cy="3784545"/>
            </a:xfrm>
          </p:grpSpPr>
          <p:grpSp>
            <p:nvGrpSpPr>
              <p:cNvPr id="6" name="그룹 5">
                <a:extLst>
                  <a:ext uri="{FF2B5EF4-FFF2-40B4-BE49-F238E27FC236}">
                    <a16:creationId xmlns:a16="http://schemas.microsoft.com/office/drawing/2014/main" id="{CFE72538-12AF-CA6A-C4D2-AE4407041625}"/>
                  </a:ext>
                </a:extLst>
              </p:cNvPr>
              <p:cNvGrpSpPr/>
              <p:nvPr/>
            </p:nvGrpSpPr>
            <p:grpSpPr>
              <a:xfrm>
                <a:off x="1787323" y="2259733"/>
                <a:ext cx="1741421" cy="1792951"/>
                <a:chOff x="2058791" y="2597805"/>
                <a:chExt cx="1741421" cy="1792951"/>
              </a:xfrm>
            </p:grpSpPr>
            <p:sp>
              <p:nvSpPr>
                <p:cNvPr id="22" name="타원 21">
                  <a:extLst>
                    <a:ext uri="{FF2B5EF4-FFF2-40B4-BE49-F238E27FC236}">
                      <a16:creationId xmlns:a16="http://schemas.microsoft.com/office/drawing/2014/main" id="{C75AF226-D657-5911-FBFB-8D5DEF3465C7}"/>
                    </a:ext>
                  </a:extLst>
                </p:cNvPr>
                <p:cNvSpPr/>
                <p:nvPr/>
              </p:nvSpPr>
              <p:spPr>
                <a:xfrm>
                  <a:off x="2173800" y="2597805"/>
                  <a:ext cx="1511405" cy="1453274"/>
                </a:xfrm>
                <a:prstGeom prst="ellipse">
                  <a:avLst/>
                </a:prstGeom>
                <a:blipFill>
                  <a:blip r:embed="rId4"/>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3" name="TextBox 22">
                  <a:extLst>
                    <a:ext uri="{FF2B5EF4-FFF2-40B4-BE49-F238E27FC236}">
                      <a16:creationId xmlns:a16="http://schemas.microsoft.com/office/drawing/2014/main" id="{CF101A98-E5F8-2CC2-6693-74FDAE0A467A}"/>
                    </a:ext>
                  </a:extLst>
                </p:cNvPr>
                <p:cNvSpPr txBox="1"/>
                <p:nvPr/>
              </p:nvSpPr>
              <p:spPr>
                <a:xfrm>
                  <a:off x="2058791" y="4052202"/>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Yeonsun Yang</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7" name="그룹 6">
                <a:extLst>
                  <a:ext uri="{FF2B5EF4-FFF2-40B4-BE49-F238E27FC236}">
                    <a16:creationId xmlns:a16="http://schemas.microsoft.com/office/drawing/2014/main" id="{F319F510-0F40-A862-576B-482BE5DA1733}"/>
                  </a:ext>
                </a:extLst>
              </p:cNvPr>
              <p:cNvGrpSpPr/>
              <p:nvPr/>
            </p:nvGrpSpPr>
            <p:grpSpPr>
              <a:xfrm>
                <a:off x="4048575" y="2259733"/>
                <a:ext cx="1741421" cy="1791395"/>
                <a:chOff x="4320043" y="2597805"/>
                <a:chExt cx="1741421" cy="1791395"/>
              </a:xfrm>
            </p:grpSpPr>
            <p:sp>
              <p:nvSpPr>
                <p:cNvPr id="20" name="타원 19">
                  <a:extLst>
                    <a:ext uri="{FF2B5EF4-FFF2-40B4-BE49-F238E27FC236}">
                      <a16:creationId xmlns:a16="http://schemas.microsoft.com/office/drawing/2014/main" id="{9FDB634B-A9C3-7234-2F5E-3FF5D215AA57}"/>
                    </a:ext>
                  </a:extLst>
                </p:cNvPr>
                <p:cNvSpPr/>
                <p:nvPr/>
              </p:nvSpPr>
              <p:spPr>
                <a:xfrm>
                  <a:off x="4435052" y="2597805"/>
                  <a:ext cx="1511405" cy="1453274"/>
                </a:xfrm>
                <a:prstGeom prst="ellipse">
                  <a:avLst/>
                </a:prstGeom>
                <a:blipFill>
                  <a:blip r:embed="rId5"/>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1" name="TextBox 20">
                  <a:extLst>
                    <a:ext uri="{FF2B5EF4-FFF2-40B4-BE49-F238E27FC236}">
                      <a16:creationId xmlns:a16="http://schemas.microsoft.com/office/drawing/2014/main" id="{E82D4F06-0D2E-715F-2062-E15CE10C3647}"/>
                    </a:ext>
                  </a:extLst>
                </p:cNvPr>
                <p:cNvSpPr txBox="1"/>
                <p:nvPr/>
              </p:nvSpPr>
              <p:spPr>
                <a:xfrm>
                  <a:off x="4320043"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Ahyeon Shin</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8" name="그룹 7">
                <a:extLst>
                  <a:ext uri="{FF2B5EF4-FFF2-40B4-BE49-F238E27FC236}">
                    <a16:creationId xmlns:a16="http://schemas.microsoft.com/office/drawing/2014/main" id="{3EC8D907-052F-BC53-A774-93A3D4A756C0}"/>
                  </a:ext>
                </a:extLst>
              </p:cNvPr>
              <p:cNvGrpSpPr/>
              <p:nvPr/>
            </p:nvGrpSpPr>
            <p:grpSpPr>
              <a:xfrm>
                <a:off x="6309827" y="2259733"/>
                <a:ext cx="1741421" cy="1791395"/>
                <a:chOff x="6581295" y="2597805"/>
                <a:chExt cx="1741421" cy="1791395"/>
              </a:xfrm>
            </p:grpSpPr>
            <p:sp>
              <p:nvSpPr>
                <p:cNvPr id="18" name="타원 17">
                  <a:extLst>
                    <a:ext uri="{FF2B5EF4-FFF2-40B4-BE49-F238E27FC236}">
                      <a16:creationId xmlns:a16="http://schemas.microsoft.com/office/drawing/2014/main" id="{7111D060-93E2-785E-5E1B-442768CEFABB}"/>
                    </a:ext>
                  </a:extLst>
                </p:cNvPr>
                <p:cNvSpPr/>
                <p:nvPr/>
              </p:nvSpPr>
              <p:spPr>
                <a:xfrm>
                  <a:off x="6696304" y="2597805"/>
                  <a:ext cx="1511405" cy="1453274"/>
                </a:xfrm>
                <a:prstGeom prst="ellipse">
                  <a:avLst/>
                </a:prstGeom>
                <a:blipFill dpi="0" rotWithShape="1">
                  <a:blip r:embed="rId6"/>
                  <a:srcRect/>
                  <a:stretch>
                    <a:fillRect t="9000" r="9000"/>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9" name="TextBox 18">
                  <a:extLst>
                    <a:ext uri="{FF2B5EF4-FFF2-40B4-BE49-F238E27FC236}">
                      <a16:creationId xmlns:a16="http://schemas.microsoft.com/office/drawing/2014/main" id="{D6D4227D-FD43-DDF2-B4B4-5FBB7E441786}"/>
                    </a:ext>
                  </a:extLst>
                </p:cNvPr>
                <p:cNvSpPr txBox="1"/>
                <p:nvPr/>
              </p:nvSpPr>
              <p:spPr>
                <a:xfrm>
                  <a:off x="6581295"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Nayoung Kim</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9" name="그룹 8">
                <a:extLst>
                  <a:ext uri="{FF2B5EF4-FFF2-40B4-BE49-F238E27FC236}">
                    <a16:creationId xmlns:a16="http://schemas.microsoft.com/office/drawing/2014/main" id="{9F5276AD-B073-5EA0-895E-4FCC32065CAC}"/>
                  </a:ext>
                </a:extLst>
              </p:cNvPr>
              <p:cNvGrpSpPr/>
              <p:nvPr/>
            </p:nvGrpSpPr>
            <p:grpSpPr>
              <a:xfrm>
                <a:off x="8552843" y="2242283"/>
                <a:ext cx="1741421" cy="1808845"/>
                <a:chOff x="8824311" y="2580355"/>
                <a:chExt cx="1741421" cy="1808845"/>
              </a:xfrm>
            </p:grpSpPr>
            <p:sp>
              <p:nvSpPr>
                <p:cNvPr id="16" name="타원 15">
                  <a:extLst>
                    <a:ext uri="{FF2B5EF4-FFF2-40B4-BE49-F238E27FC236}">
                      <a16:creationId xmlns:a16="http://schemas.microsoft.com/office/drawing/2014/main" id="{34BBAF36-04E8-7AB6-1435-43F5D3164F01}"/>
                    </a:ext>
                  </a:extLst>
                </p:cNvPr>
                <p:cNvSpPr/>
                <p:nvPr/>
              </p:nvSpPr>
              <p:spPr>
                <a:xfrm>
                  <a:off x="8939320" y="2580355"/>
                  <a:ext cx="1511405" cy="1453274"/>
                </a:xfrm>
                <a:prstGeom prst="ellipse">
                  <a:avLst/>
                </a:prstGeom>
                <a:blipFill dpi="0" rotWithShape="1">
                  <a:blip r:embed="rId7"/>
                  <a:srcRect/>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7" name="TextBox 16">
                  <a:extLst>
                    <a:ext uri="{FF2B5EF4-FFF2-40B4-BE49-F238E27FC236}">
                      <a16:creationId xmlns:a16="http://schemas.microsoft.com/office/drawing/2014/main" id="{AF526A19-728D-8609-6C25-61AB35DFE335}"/>
                    </a:ext>
                  </a:extLst>
                </p:cNvPr>
                <p:cNvSpPr txBox="1"/>
                <p:nvPr/>
              </p:nvSpPr>
              <p:spPr>
                <a:xfrm>
                  <a:off x="8824311"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Huidam Woo</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10" name="그룹 9">
                <a:extLst>
                  <a:ext uri="{FF2B5EF4-FFF2-40B4-BE49-F238E27FC236}">
                    <a16:creationId xmlns:a16="http://schemas.microsoft.com/office/drawing/2014/main" id="{2F8B4796-FF43-6E6B-3153-346242A306E2}"/>
                  </a:ext>
                </a:extLst>
              </p:cNvPr>
              <p:cNvGrpSpPr/>
              <p:nvPr/>
            </p:nvGrpSpPr>
            <p:grpSpPr>
              <a:xfrm>
                <a:off x="3164056" y="4177904"/>
                <a:ext cx="2488499" cy="1848924"/>
                <a:chOff x="3164056" y="4473112"/>
                <a:chExt cx="2488499" cy="1848924"/>
              </a:xfrm>
            </p:grpSpPr>
            <p:sp>
              <p:nvSpPr>
                <p:cNvPr id="14" name="타원 13">
                  <a:extLst>
                    <a:ext uri="{FF2B5EF4-FFF2-40B4-BE49-F238E27FC236}">
                      <a16:creationId xmlns:a16="http://schemas.microsoft.com/office/drawing/2014/main" id="{87A19F3B-6F19-DB6A-6054-8D56A3A2E9A8}"/>
                    </a:ext>
                  </a:extLst>
                </p:cNvPr>
                <p:cNvSpPr/>
                <p:nvPr/>
              </p:nvSpPr>
              <p:spPr>
                <a:xfrm>
                  <a:off x="3679349" y="4473112"/>
                  <a:ext cx="1511405" cy="1453274"/>
                </a:xfrm>
                <a:prstGeom prst="ellipse">
                  <a:avLst/>
                </a:prstGeom>
                <a:blipFill>
                  <a:blip r:embed="rId8"/>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5" name="TextBox 14">
                  <a:extLst>
                    <a:ext uri="{FF2B5EF4-FFF2-40B4-BE49-F238E27FC236}">
                      <a16:creationId xmlns:a16="http://schemas.microsoft.com/office/drawing/2014/main" id="{EE319AAC-E7C2-80F6-5804-2416D8072B8B}"/>
                    </a:ext>
                  </a:extLst>
                </p:cNvPr>
                <p:cNvSpPr txBox="1"/>
                <p:nvPr/>
              </p:nvSpPr>
              <p:spPr>
                <a:xfrm>
                  <a:off x="3164056" y="5952193"/>
                  <a:ext cx="2488499" cy="369843"/>
                </a:xfrm>
                <a:prstGeom prst="rect">
                  <a:avLst/>
                </a:prstGeom>
                <a:noFill/>
              </p:spPr>
              <p:txBody>
                <a:bodyPr wrap="square" rtlCol="0">
                  <a:spAutoFit/>
                </a:bodyPr>
                <a:lstStyle/>
                <a:p>
                  <a:pPr algn="ctr"/>
                  <a:r>
                    <a:rPr kumimoji="1" lang="en-US" altLang="ko-KR" sz="1600" dirty="0">
                      <a:latin typeface="Noto Sans Batak" panose="020B0502040504020204" pitchFamily="34" charset="0"/>
                    </a:rPr>
                    <a:t>John Joon Young Chung</a:t>
                  </a:r>
                  <a:r>
                    <a:rPr kumimoji="1" lang="en-US" altLang="ko-KR" sz="1600" baseline="30000" dirty="0">
                      <a:latin typeface="Noto Sans Batak" panose="020B0502040504020204" pitchFamily="34" charset="0"/>
                    </a:rPr>
                    <a:t>2</a:t>
                  </a:r>
                  <a:endParaRPr kumimoji="1" lang="ko-KR" altLang="en-US" sz="1600" baseline="30000" dirty="0">
                    <a:latin typeface="Noto Sans Batak" panose="020B0502040504020204" pitchFamily="34" charset="0"/>
                  </a:endParaRPr>
                </a:p>
              </p:txBody>
            </p:sp>
          </p:grpSp>
          <p:grpSp>
            <p:nvGrpSpPr>
              <p:cNvPr id="11" name="그룹 10">
                <a:extLst>
                  <a:ext uri="{FF2B5EF4-FFF2-40B4-BE49-F238E27FC236}">
                    <a16:creationId xmlns:a16="http://schemas.microsoft.com/office/drawing/2014/main" id="{18D9BA36-2486-7DE9-2D57-28FAE8BB3F42}"/>
                  </a:ext>
                </a:extLst>
              </p:cNvPr>
              <p:cNvGrpSpPr/>
              <p:nvPr/>
            </p:nvGrpSpPr>
            <p:grpSpPr>
              <a:xfrm>
                <a:off x="6832619" y="4209657"/>
                <a:ext cx="1741421" cy="1767801"/>
                <a:chOff x="6832619" y="4504865"/>
                <a:chExt cx="1741421" cy="1767801"/>
              </a:xfrm>
            </p:grpSpPr>
            <p:sp>
              <p:nvSpPr>
                <p:cNvPr id="12" name="타원 11">
                  <a:extLst>
                    <a:ext uri="{FF2B5EF4-FFF2-40B4-BE49-F238E27FC236}">
                      <a16:creationId xmlns:a16="http://schemas.microsoft.com/office/drawing/2014/main" id="{E1E2108D-D3ED-84C9-F0E3-F28513D64CEF}"/>
                    </a:ext>
                  </a:extLst>
                </p:cNvPr>
                <p:cNvSpPr/>
                <p:nvPr/>
              </p:nvSpPr>
              <p:spPr>
                <a:xfrm>
                  <a:off x="6947628" y="4504865"/>
                  <a:ext cx="1511405" cy="1453274"/>
                </a:xfrm>
                <a:prstGeom prst="ellipse">
                  <a:avLst/>
                </a:prstGeom>
                <a:blipFill dpi="0" rotWithShape="1">
                  <a:blip r:embed="rId9"/>
                  <a:srcRect/>
                  <a:stretch>
                    <a:fillRect l="7000" r="7000"/>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3" name="TextBox 12">
                  <a:extLst>
                    <a:ext uri="{FF2B5EF4-FFF2-40B4-BE49-F238E27FC236}">
                      <a16:creationId xmlns:a16="http://schemas.microsoft.com/office/drawing/2014/main" id="{5C1244BE-96AF-E9B6-5450-2B1A6A516F04}"/>
                    </a:ext>
                  </a:extLst>
                </p:cNvPr>
                <p:cNvSpPr txBox="1"/>
                <p:nvPr/>
              </p:nvSpPr>
              <p:spPr>
                <a:xfrm>
                  <a:off x="6832619" y="5934112"/>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Jean Y. Song</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sp>
          <p:nvSpPr>
            <p:cNvPr id="24" name="TextBox 23">
              <a:extLst>
                <a:ext uri="{FF2B5EF4-FFF2-40B4-BE49-F238E27FC236}">
                  <a16:creationId xmlns:a16="http://schemas.microsoft.com/office/drawing/2014/main" id="{E830AEEA-1646-4061-FCDF-9715E4AE3BF9}"/>
                </a:ext>
              </a:extLst>
            </p:cNvPr>
            <p:cNvSpPr txBox="1"/>
            <p:nvPr/>
          </p:nvSpPr>
          <p:spPr>
            <a:xfrm>
              <a:off x="10058136" y="6157560"/>
              <a:ext cx="339842"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latin typeface="Noto Sans Kannada" panose="020B0502040504020204" pitchFamily="34" charset="0"/>
                  <a:cs typeface="Noto Sans Kannada" panose="020B0502040504020204" pitchFamily="34" charset="0"/>
                </a:rPr>
                <a:t>2</a:t>
              </a:r>
              <a:endParaRPr kumimoji="1" lang="ko-KR" altLang="en-US" sz="1200" dirty="0">
                <a:solidFill>
                  <a:schemeClr val="tx1">
                    <a:lumMod val="50000"/>
                    <a:lumOff val="50000"/>
                  </a:schemeClr>
                </a:solidFill>
                <a:latin typeface="Noto Sans Kannada" panose="020B0502040504020204" pitchFamily="34" charset="0"/>
                <a:cs typeface="Noto Sans Kannada" panose="020B0502040504020204" pitchFamily="34" charset="0"/>
              </a:endParaRPr>
            </a:p>
          </p:txBody>
        </p:sp>
        <p:pic>
          <p:nvPicPr>
            <p:cNvPr id="25" name="Picture 16" descr="Midjourney Logo, Midjourney, Midjourney Logo PNG, AI Logo, Midjourney AI, PNG Images, Transparent Files, png free, png file,">
              <a:extLst>
                <a:ext uri="{FF2B5EF4-FFF2-40B4-BE49-F238E27FC236}">
                  <a16:creationId xmlns:a16="http://schemas.microsoft.com/office/drawing/2014/main" id="{2835DD8D-E67A-D4E2-08C8-B7A121E3662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33905" y1="40381" x2="33905" y2="40381"/>
                          <a14:foregroundMark x1="62797" y1="44609" x2="62797" y2="44609"/>
                        </a14:backgroundRemoval>
                      </a14:imgEffect>
                    </a14:imgLayer>
                  </a14:imgProps>
                </a:ext>
                <a:ext uri="{28A0092B-C50C-407E-A947-70E740481C1C}">
                  <a14:useLocalDpi xmlns:a14="http://schemas.microsoft.com/office/drawing/2010/main" val="0"/>
                </a:ext>
              </a:extLst>
            </a:blip>
            <a:srcRect/>
            <a:stretch>
              <a:fillRect/>
            </a:stretch>
          </p:blipFill>
          <p:spPr bwMode="auto">
            <a:xfrm>
              <a:off x="10089717" y="6221739"/>
              <a:ext cx="910157" cy="567948"/>
            </a:xfrm>
            <a:prstGeom prst="rect">
              <a:avLst/>
            </a:prstGeom>
            <a:noFill/>
            <a:extLst>
              <a:ext uri="{909E8E84-426E-40DD-AFC4-6F175D3DCCD1}">
                <a14:hiddenFill xmlns:a14="http://schemas.microsoft.com/office/drawing/2010/main">
                  <a:solidFill>
                    <a:srgbClr val="FFFFFF"/>
                  </a:solidFill>
                </a14:hiddenFill>
              </a:ext>
            </a:extLst>
          </p:spPr>
        </p:pic>
        <p:pic>
          <p:nvPicPr>
            <p:cNvPr id="26" name="그림 25">
              <a:extLst>
                <a:ext uri="{FF2B5EF4-FFF2-40B4-BE49-F238E27FC236}">
                  <a16:creationId xmlns:a16="http://schemas.microsoft.com/office/drawing/2014/main" id="{FD394737-64EE-BFE8-5554-F95762D1704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043" b="89894" l="3791" r="96931">
                          <a14:foregroundMark x1="56679" y1="17553" x2="56679" y2="17553"/>
                          <a14:foregroundMark x1="61913" y1="72872" x2="61913" y2="72872"/>
                          <a14:foregroundMark x1="94404" y1="39362" x2="94404" y2="39362"/>
                          <a14:foregroundMark x1="43141" y1="43085" x2="43141" y2="43085"/>
                          <a14:foregroundMark x1="17690" y1="77660" x2="17690" y2="77660"/>
                          <a14:foregroundMark x1="8664" y1="38298" x2="8664" y2="38298"/>
                          <a14:foregroundMark x1="3791" y1="82447" x2="3791" y2="82447"/>
                          <a14:foregroundMark x1="55776" y1="37766" x2="55776" y2="37766"/>
                          <a14:foregroundMark x1="61191" y1="71277" x2="61191" y2="71277"/>
                          <a14:foregroundMark x1="61913" y1="77660" x2="61913" y2="77660"/>
                          <a14:foregroundMark x1="70036" y1="65426" x2="70036" y2="65426"/>
                          <a14:foregroundMark x1="80144" y1="76064" x2="80144" y2="76064"/>
                          <a14:foregroundMark x1="79783" y1="71809" x2="79783" y2="71809"/>
                          <a14:foregroundMark x1="61552" y1="80851" x2="61552" y2="80851"/>
                          <a14:foregroundMark x1="44946" y1="75000" x2="44946" y2="75000"/>
                          <a14:foregroundMark x1="96931" y1="33511" x2="96931" y2="33511"/>
                          <a14:foregroundMark x1="79061" y1="54787" x2="79061" y2="54787"/>
                          <a14:foregroundMark x1="74910" y1="28723" x2="80686" y2="64894"/>
                          <a14:foregroundMark x1="80686" y1="64894" x2="80686" y2="72872"/>
                        </a14:backgroundRemoval>
                      </a14:imgEffect>
                    </a14:imgLayer>
                  </a14:imgProps>
                </a:ext>
              </a:extLst>
            </a:blip>
            <a:stretch>
              <a:fillRect/>
            </a:stretch>
          </p:blipFill>
          <p:spPr>
            <a:xfrm>
              <a:off x="8619982" y="6244902"/>
              <a:ext cx="1337939" cy="454030"/>
            </a:xfrm>
            <a:prstGeom prst="rect">
              <a:avLst/>
            </a:prstGeom>
          </p:spPr>
        </p:pic>
        <p:sp>
          <p:nvSpPr>
            <p:cNvPr id="27" name="TextBox 26">
              <a:extLst>
                <a:ext uri="{FF2B5EF4-FFF2-40B4-BE49-F238E27FC236}">
                  <a16:creationId xmlns:a16="http://schemas.microsoft.com/office/drawing/2014/main" id="{0529DDCB-BDFD-B637-1906-38EA84DE0905}"/>
                </a:ext>
              </a:extLst>
            </p:cNvPr>
            <p:cNvSpPr txBox="1"/>
            <p:nvPr/>
          </p:nvSpPr>
          <p:spPr>
            <a:xfrm>
              <a:off x="10745337" y="6376867"/>
              <a:ext cx="1446663" cy="307777"/>
            </a:xfrm>
            <a:prstGeom prst="rect">
              <a:avLst/>
            </a:prstGeom>
            <a:noFill/>
          </p:spPr>
          <p:txBody>
            <a:bodyPr wrap="square" rtlCol="0">
              <a:spAutoFit/>
            </a:bodyPr>
            <a:lstStyle/>
            <a:p>
              <a:r>
                <a:rPr kumimoji="1" lang="en-US" altLang="ko-KR" sz="1400" b="1" dirty="0">
                  <a:solidFill>
                    <a:schemeClr val="tx1">
                      <a:lumMod val="65000"/>
                      <a:lumOff val="35000"/>
                    </a:schemeClr>
                  </a:solidFill>
                  <a:latin typeface="PT Mono" panose="02060509020205020204" pitchFamily="49" charset="0"/>
                  <a:cs typeface="Noto Sans Kannada" panose="020B0502040504020204" pitchFamily="34" charset="0"/>
                </a:rPr>
                <a:t>Midjourney</a:t>
              </a:r>
              <a:endParaRPr kumimoji="1" lang="ko-KR" altLang="en-US" sz="1400" b="1" dirty="0">
                <a:solidFill>
                  <a:schemeClr val="tx1">
                    <a:lumMod val="65000"/>
                    <a:lumOff val="35000"/>
                  </a:schemeClr>
                </a:solidFill>
                <a:latin typeface="PT Mono" panose="02060509020205020204" pitchFamily="49" charset="0"/>
                <a:cs typeface="Noto Sans Kannada" panose="020B0502040504020204" pitchFamily="34" charset="0"/>
              </a:endParaRPr>
            </a:p>
          </p:txBody>
        </p:sp>
        <p:sp>
          <p:nvSpPr>
            <p:cNvPr id="29" name="TextBox 28">
              <a:extLst>
                <a:ext uri="{FF2B5EF4-FFF2-40B4-BE49-F238E27FC236}">
                  <a16:creationId xmlns:a16="http://schemas.microsoft.com/office/drawing/2014/main" id="{43E761B8-0EA4-BFCE-5551-BEE8837F7E9E}"/>
                </a:ext>
              </a:extLst>
            </p:cNvPr>
            <p:cNvSpPr txBox="1"/>
            <p:nvPr/>
          </p:nvSpPr>
          <p:spPr>
            <a:xfrm>
              <a:off x="8489721" y="6156296"/>
              <a:ext cx="339842"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latin typeface="Noto Sans Kannada" panose="020B0502040504020204" pitchFamily="34" charset="0"/>
                  <a:cs typeface="Noto Sans Kannada" panose="020B0502040504020204" pitchFamily="34" charset="0"/>
                </a:rPr>
                <a:t>1</a:t>
              </a:r>
              <a:endParaRPr kumimoji="1" lang="ko-KR" altLang="en-US" sz="1200" dirty="0">
                <a:solidFill>
                  <a:schemeClr val="tx1">
                    <a:lumMod val="50000"/>
                    <a:lumOff val="50000"/>
                  </a:schemeClr>
                </a:solidFill>
                <a:latin typeface="Noto Sans Kannada" panose="020B0502040504020204" pitchFamily="34" charset="0"/>
                <a:cs typeface="Noto Sans Kannada" panose="020B0502040504020204" pitchFamily="34" charset="0"/>
              </a:endParaRPr>
            </a:p>
          </p:txBody>
        </p:sp>
      </p:grpSp>
      <p:sp>
        <p:nvSpPr>
          <p:cNvPr id="28" name="슬라이드 번호 개체 틀 27">
            <a:extLst>
              <a:ext uri="{FF2B5EF4-FFF2-40B4-BE49-F238E27FC236}">
                <a16:creationId xmlns:a16="http://schemas.microsoft.com/office/drawing/2014/main" id="{F9100278-A0F1-1331-D9E3-1FA25FED7990}"/>
              </a:ext>
            </a:extLst>
          </p:cNvPr>
          <p:cNvSpPr>
            <a:spLocks noGrp="1"/>
          </p:cNvSpPr>
          <p:nvPr>
            <p:ph type="sldNum" sz="quarter" idx="12"/>
          </p:nvPr>
        </p:nvSpPr>
        <p:spPr/>
        <p:txBody>
          <a:bodyPr/>
          <a:lstStyle/>
          <a:p>
            <a:fld id="{633585DC-F2A3-834D-ABF3-456A4245D92B}" type="slidenum">
              <a:rPr kumimoji="1" lang="ko-KR" altLang="en-US" smtClean="0"/>
              <a:t>1</a:t>
            </a:fld>
            <a:endParaRPr kumimoji="1" lang="ko-KR" altLang="en-US"/>
          </a:p>
        </p:txBody>
      </p:sp>
    </p:spTree>
    <p:extLst>
      <p:ext uri="{BB962C8B-B14F-4D97-AF65-F5344CB8AC3E}">
        <p14:creationId xmlns:p14="http://schemas.microsoft.com/office/powerpoint/2010/main" val="13521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10</a:t>
            </a:fld>
            <a:endParaRPr kumimoji="1" lang="ko-KR" altLang="en-US" dirty="0"/>
          </a:p>
        </p:txBody>
      </p:sp>
      <p:sp>
        <p:nvSpPr>
          <p:cNvPr id="12" name="TextBox 11">
            <a:extLst>
              <a:ext uri="{FF2B5EF4-FFF2-40B4-BE49-F238E27FC236}">
                <a16:creationId xmlns:a16="http://schemas.microsoft.com/office/drawing/2014/main" id="{DCDD1E27-55FC-3B62-4ED6-83C56A7BD4BE}"/>
              </a:ext>
            </a:extLst>
          </p:cNvPr>
          <p:cNvSpPr txBox="1"/>
          <p:nvPr/>
        </p:nvSpPr>
        <p:spPr>
          <a:xfrm>
            <a:off x="1476238" y="1309182"/>
            <a:ext cx="9323691" cy="954107"/>
          </a:xfrm>
          <a:prstGeom prst="rect">
            <a:avLst/>
          </a:prstGeom>
          <a:noFill/>
        </p:spPr>
        <p:txBody>
          <a:bodyPr wrap="square" rtlCol="0">
            <a:spAutoFit/>
          </a:bodyPr>
          <a:lstStyle/>
          <a:p>
            <a:pPr algn="ctr"/>
            <a:r>
              <a:rPr kumimoji="1" lang="en-US" altLang="ko-KR" sz="2800" b="1" dirty="0">
                <a:solidFill>
                  <a:schemeClr val="tx1">
                    <a:lumMod val="65000"/>
                    <a:lumOff val="35000"/>
                  </a:schemeClr>
                </a:solidFill>
                <a:latin typeface="Noto Sans Kannada" panose="020B0502040504020204" pitchFamily="34" charset="0"/>
                <a:cs typeface="Noto Sans Kannada" panose="020B0502040504020204" pitchFamily="34" charset="0"/>
              </a:rPr>
              <a:t>To effectively address the challenges identified in current interfaces within </a:t>
            </a:r>
            <a:r>
              <a:rPr kumimoji="1" lang="en-US" altLang="ko-KR" sz="2800" b="1" dirty="0">
                <a:solidFill>
                  <a:srgbClr val="F86F03"/>
                </a:solidFill>
                <a:latin typeface="Noto Sans Kannada" panose="020B0502040504020204" pitchFamily="34" charset="0"/>
                <a:cs typeface="Noto Sans Kannada" panose="020B0502040504020204" pitchFamily="34" charset="0"/>
              </a:rPr>
              <a:t>a single application</a:t>
            </a:r>
            <a:r>
              <a:rPr kumimoji="1" lang="en-US" altLang="ko-KR" sz="2800" b="1" dirty="0">
                <a:solidFill>
                  <a:schemeClr val="tx1">
                    <a:lumMod val="65000"/>
                    <a:lumOff val="35000"/>
                  </a:schemeClr>
                </a:solidFill>
                <a:latin typeface="Noto Sans Kannada" panose="020B0502040504020204" pitchFamily="34" charset="0"/>
                <a:cs typeface="Noto Sans Kannada" panose="020B0502040504020204" pitchFamily="34" charset="0"/>
              </a:rPr>
              <a:t>,</a:t>
            </a:r>
          </a:p>
        </p:txBody>
      </p:sp>
      <p:pic>
        <p:nvPicPr>
          <p:cNvPr id="16" name="그림 15">
            <a:extLst>
              <a:ext uri="{FF2B5EF4-FFF2-40B4-BE49-F238E27FC236}">
                <a16:creationId xmlns:a16="http://schemas.microsoft.com/office/drawing/2014/main" id="{75E82E06-9AF9-1326-8C6E-CA7D3331B727}"/>
              </a:ext>
            </a:extLst>
          </p:cNvPr>
          <p:cNvPicPr>
            <a:picLocks noChangeAspect="1"/>
          </p:cNvPicPr>
          <p:nvPr/>
        </p:nvPicPr>
        <p:blipFill>
          <a:blip r:embed="rId3"/>
          <a:stretch>
            <a:fillRect/>
          </a:stretch>
        </p:blipFill>
        <p:spPr>
          <a:xfrm>
            <a:off x="1476238" y="2959220"/>
            <a:ext cx="1609002" cy="1620537"/>
          </a:xfrm>
          <a:prstGeom prst="rect">
            <a:avLst/>
          </a:prstGeom>
        </p:spPr>
      </p:pic>
      <p:sp>
        <p:nvSpPr>
          <p:cNvPr id="18" name="타원 17">
            <a:extLst>
              <a:ext uri="{FF2B5EF4-FFF2-40B4-BE49-F238E27FC236}">
                <a16:creationId xmlns:a16="http://schemas.microsoft.com/office/drawing/2014/main" id="{95CF147E-6A4E-A484-5A6F-8068F05A84BE}"/>
              </a:ext>
            </a:extLst>
          </p:cNvPr>
          <p:cNvSpPr/>
          <p:nvPr/>
        </p:nvSpPr>
        <p:spPr>
          <a:xfrm>
            <a:off x="4940971" y="2759381"/>
            <a:ext cx="2297972" cy="2197045"/>
          </a:xfrm>
          <a:prstGeom prst="ellipse">
            <a:avLst/>
          </a:prstGeom>
          <a:noFill/>
          <a:ln w="34925">
            <a:solidFill>
              <a:srgbClr val="515FE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19" name="그림 18">
            <a:extLst>
              <a:ext uri="{FF2B5EF4-FFF2-40B4-BE49-F238E27FC236}">
                <a16:creationId xmlns:a16="http://schemas.microsoft.com/office/drawing/2014/main" id="{C307E3CE-A71E-7FA6-0463-E2C0CFC91D12}"/>
              </a:ext>
            </a:extLst>
          </p:cNvPr>
          <p:cNvPicPr>
            <a:picLocks noChangeAspect="1"/>
          </p:cNvPicPr>
          <p:nvPr/>
        </p:nvPicPr>
        <p:blipFill>
          <a:blip r:embed="rId3"/>
          <a:stretch>
            <a:fillRect/>
          </a:stretch>
        </p:blipFill>
        <p:spPr>
          <a:xfrm>
            <a:off x="5291499" y="3071958"/>
            <a:ext cx="1609002" cy="1620537"/>
          </a:xfrm>
          <a:prstGeom prst="rect">
            <a:avLst/>
          </a:prstGeom>
        </p:spPr>
      </p:pic>
      <p:grpSp>
        <p:nvGrpSpPr>
          <p:cNvPr id="27" name="그룹 26">
            <a:extLst>
              <a:ext uri="{FF2B5EF4-FFF2-40B4-BE49-F238E27FC236}">
                <a16:creationId xmlns:a16="http://schemas.microsoft.com/office/drawing/2014/main" id="{D26F7414-10A7-8092-4148-550C9FBB1174}"/>
              </a:ext>
            </a:extLst>
          </p:cNvPr>
          <p:cNvGrpSpPr/>
          <p:nvPr/>
        </p:nvGrpSpPr>
        <p:grpSpPr>
          <a:xfrm>
            <a:off x="8835945" y="2677285"/>
            <a:ext cx="2517855" cy="2415320"/>
            <a:chOff x="7661004" y="4447507"/>
            <a:chExt cx="1733923" cy="1745514"/>
          </a:xfrm>
        </p:grpSpPr>
        <p:pic>
          <p:nvPicPr>
            <p:cNvPr id="28" name="그림 27">
              <a:extLst>
                <a:ext uri="{FF2B5EF4-FFF2-40B4-BE49-F238E27FC236}">
                  <a16:creationId xmlns:a16="http://schemas.microsoft.com/office/drawing/2014/main" id="{7824BFF2-5FD9-3D41-E4B5-C00FE699243E}"/>
                </a:ext>
              </a:extLst>
            </p:cNvPr>
            <p:cNvPicPr>
              <a:picLocks noChangeAspect="1"/>
            </p:cNvPicPr>
            <p:nvPr/>
          </p:nvPicPr>
          <p:blipFill>
            <a:blip r:embed="rId4"/>
            <a:stretch>
              <a:fillRect/>
            </a:stretch>
          </p:blipFill>
          <p:spPr>
            <a:xfrm>
              <a:off x="7960355" y="4585051"/>
              <a:ext cx="1259334" cy="1259334"/>
            </a:xfrm>
            <a:prstGeom prst="rect">
              <a:avLst/>
            </a:prstGeom>
          </p:spPr>
        </p:pic>
        <p:sp>
          <p:nvSpPr>
            <p:cNvPr id="29" name="TextBox 28">
              <a:extLst>
                <a:ext uri="{FF2B5EF4-FFF2-40B4-BE49-F238E27FC236}">
                  <a16:creationId xmlns:a16="http://schemas.microsoft.com/office/drawing/2014/main" id="{4F8320F1-1AA3-7596-A8B2-0E715B88EED4}"/>
                </a:ext>
              </a:extLst>
            </p:cNvPr>
            <p:cNvSpPr txBox="1"/>
            <p:nvPr/>
          </p:nvSpPr>
          <p:spPr>
            <a:xfrm>
              <a:off x="7812427" y="5903868"/>
              <a:ext cx="1582500" cy="289153"/>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Emotion Categories</a:t>
              </a:r>
              <a:endParaRPr kumimoji="1" lang="ko-KR" altLang="en-US" sz="2000" dirty="0">
                <a:latin typeface="Noto Sans Kannada" panose="020B0502040504020204" pitchFamily="34" charset="0"/>
                <a:cs typeface="Noto Sans Kannada" panose="020B0502040504020204" pitchFamily="34" charset="0"/>
              </a:endParaRPr>
            </a:p>
          </p:txBody>
        </p:sp>
        <p:sp>
          <p:nvSpPr>
            <p:cNvPr id="30" name="TextBox 29">
              <a:extLst>
                <a:ext uri="{FF2B5EF4-FFF2-40B4-BE49-F238E27FC236}">
                  <a16:creationId xmlns:a16="http://schemas.microsoft.com/office/drawing/2014/main" id="{1EA569A9-E6C1-22D5-CD00-EE004FFC43E8}"/>
                </a:ext>
              </a:extLst>
            </p:cNvPr>
            <p:cNvSpPr txBox="1"/>
            <p:nvPr/>
          </p:nvSpPr>
          <p:spPr>
            <a:xfrm rot="16200000">
              <a:off x="7046630" y="5061881"/>
              <a:ext cx="1504284" cy="275536"/>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a:t>
              </a:r>
              <a:r>
                <a:rPr kumimoji="1" lang="ko-KR" altLang="en-US" sz="2000" dirty="0">
                  <a:latin typeface="Noto Sans Kannada" panose="020B0502040504020204" pitchFamily="34" charset="0"/>
                  <a:cs typeface="Noto Sans Kannada" panose="020B0502040504020204" pitchFamily="34" charset="0"/>
                </a:rPr>
                <a:t> </a:t>
              </a:r>
              <a:r>
                <a:rPr kumimoji="1" lang="en-US" altLang="ko-KR" sz="2000" dirty="0">
                  <a:latin typeface="Noto Sans Kannada" panose="020B0502040504020204" pitchFamily="34" charset="0"/>
                  <a:cs typeface="Noto Sans Kannada" panose="020B0502040504020204" pitchFamily="34" charset="0"/>
                </a:rPr>
                <a:t>of</a:t>
              </a:r>
              <a:r>
                <a:rPr kumimoji="1" lang="ko-KR" altLang="en-US" sz="2000" dirty="0">
                  <a:latin typeface="Noto Sans Kannada" panose="020B0502040504020204" pitchFamily="34" charset="0"/>
                  <a:cs typeface="Noto Sans Kannada" panose="020B0502040504020204" pitchFamily="34" charset="0"/>
                </a:rPr>
                <a:t> </a:t>
              </a:r>
              <a:r>
                <a:rPr kumimoji="1" lang="en-US" altLang="ko-KR" sz="2000" dirty="0">
                  <a:latin typeface="Noto Sans Kannada" panose="020B0502040504020204" pitchFamily="34" charset="0"/>
                  <a:cs typeface="Noto Sans Kannada" panose="020B0502040504020204" pitchFamily="34" charset="0"/>
                </a:rPr>
                <a:t>Responses</a:t>
              </a:r>
              <a:endParaRPr kumimoji="1" lang="ko-KR" altLang="en-US" sz="2000" dirty="0">
                <a:latin typeface="Noto Sans Kannada" panose="020B0502040504020204" pitchFamily="34" charset="0"/>
                <a:cs typeface="Noto Sans Kannada" panose="020B0502040504020204" pitchFamily="34" charset="0"/>
              </a:endParaRPr>
            </a:p>
          </p:txBody>
        </p:sp>
      </p:grpSp>
      <p:sp>
        <p:nvSpPr>
          <p:cNvPr id="31" name="TextBox 30">
            <a:extLst>
              <a:ext uri="{FF2B5EF4-FFF2-40B4-BE49-F238E27FC236}">
                <a16:creationId xmlns:a16="http://schemas.microsoft.com/office/drawing/2014/main" id="{B9923D8D-1516-B63C-21E3-D2D4E2FB60D8}"/>
              </a:ext>
            </a:extLst>
          </p:cNvPr>
          <p:cNvSpPr txBox="1"/>
          <p:nvPr/>
        </p:nvSpPr>
        <p:spPr>
          <a:xfrm>
            <a:off x="523762" y="5092605"/>
            <a:ext cx="3513953" cy="707886"/>
          </a:xfrm>
          <a:prstGeom prst="rect">
            <a:avLst/>
          </a:prstGeom>
          <a:noFill/>
        </p:spPr>
        <p:txBody>
          <a:bodyPr wrap="square" rtlCol="0">
            <a:spAutoFit/>
          </a:bodyPr>
          <a:lstStyle/>
          <a:p>
            <a:r>
              <a:rPr kumimoji="1" lang="en-US" altLang="ko-KR" sz="2000" b="1" dirty="0">
                <a:latin typeface="Noto Sans Kannada" panose="020B0502040504020204" pitchFamily="34" charset="0"/>
                <a:cs typeface="Noto Sans Kannada" panose="020B0502040504020204" pitchFamily="34" charset="0"/>
              </a:rPr>
              <a:t>(1)</a:t>
            </a:r>
            <a:r>
              <a:rPr kumimoji="1" lang="ko-KR" altLang="en-US" sz="2000" b="1" dirty="0">
                <a:latin typeface="Noto Sans Kannada" panose="020B0502040504020204" pitchFamily="34" charset="0"/>
                <a:cs typeface="Noto Sans Kannada" panose="020B0502040504020204" pitchFamily="34" charset="0"/>
              </a:rPr>
              <a:t> </a:t>
            </a:r>
            <a:r>
              <a:rPr kumimoji="1" lang="en-US" altLang="ko-KR" sz="2000" b="1" dirty="0">
                <a:latin typeface="Noto Sans Kannada" panose="020B0502040504020204" pitchFamily="34" charset="0"/>
                <a:cs typeface="Noto Sans Kannada" panose="020B0502040504020204" pitchFamily="34" charset="0"/>
              </a:rPr>
              <a:t>Engaging and motivating groups of general populations</a:t>
            </a:r>
            <a:r>
              <a:rPr kumimoji="1" lang="ko-KR" altLang="en-US" sz="2000" b="1" dirty="0">
                <a:latin typeface="Noto Sans Kannada" panose="020B0502040504020204" pitchFamily="34" charset="0"/>
                <a:cs typeface="Noto Sans Kannada" panose="020B0502040504020204" pitchFamily="34" charset="0"/>
              </a:rPr>
              <a:t> </a:t>
            </a:r>
          </a:p>
        </p:txBody>
      </p:sp>
      <p:sp>
        <p:nvSpPr>
          <p:cNvPr id="32" name="TextBox 31">
            <a:extLst>
              <a:ext uri="{FF2B5EF4-FFF2-40B4-BE49-F238E27FC236}">
                <a16:creationId xmlns:a16="http://schemas.microsoft.com/office/drawing/2014/main" id="{FEA35CC7-F354-5F71-26E7-C25DCA4F2C8D}"/>
              </a:ext>
            </a:extLst>
          </p:cNvPr>
          <p:cNvSpPr txBox="1"/>
          <p:nvPr/>
        </p:nvSpPr>
        <p:spPr>
          <a:xfrm>
            <a:off x="4633433" y="5092605"/>
            <a:ext cx="3513953" cy="707886"/>
          </a:xfrm>
          <a:prstGeom prst="rect">
            <a:avLst/>
          </a:prstGeom>
          <a:noFill/>
        </p:spPr>
        <p:txBody>
          <a:bodyPr wrap="square" rtlCol="0">
            <a:spAutoFit/>
          </a:bodyPr>
          <a:lstStyle/>
          <a:p>
            <a:r>
              <a:rPr kumimoji="1" lang="en-US" altLang="ko-KR" sz="2000" b="1" dirty="0">
                <a:latin typeface="Noto Sans Kannada" panose="020B0502040504020204" pitchFamily="34" charset="0"/>
                <a:cs typeface="Noto Sans Kannada" panose="020B0502040504020204" pitchFamily="34" charset="0"/>
              </a:rPr>
              <a:t>(2)</a:t>
            </a:r>
            <a:r>
              <a:rPr kumimoji="1" lang="ko-KR" altLang="en-US" sz="2000" b="1" dirty="0">
                <a:latin typeface="Noto Sans Kannada" panose="020B0502040504020204" pitchFamily="34" charset="0"/>
                <a:cs typeface="Noto Sans Kannada" panose="020B0502040504020204" pitchFamily="34" charset="0"/>
              </a:rPr>
              <a:t> </a:t>
            </a:r>
            <a:r>
              <a:rPr kumimoji="1" lang="en-US" altLang="ko-KR" sz="2000" b="1" dirty="0">
                <a:latin typeface="Noto Sans Kannada" panose="020B0502040504020204" pitchFamily="34" charset="0"/>
                <a:cs typeface="Noto Sans Kannada" panose="020B0502040504020204" pitchFamily="34" charset="0"/>
              </a:rPr>
              <a:t>Group learning through interaction with each other</a:t>
            </a:r>
            <a:endParaRPr kumimoji="1" lang="ko-KR" altLang="en-US" sz="2000" b="1" dirty="0">
              <a:latin typeface="Noto Sans Kannada" panose="020B0502040504020204" pitchFamily="34" charset="0"/>
              <a:cs typeface="Noto Sans Kannada" panose="020B0502040504020204" pitchFamily="34" charset="0"/>
            </a:endParaRPr>
          </a:p>
        </p:txBody>
      </p:sp>
      <p:sp>
        <p:nvSpPr>
          <p:cNvPr id="33" name="TextBox 32">
            <a:extLst>
              <a:ext uri="{FF2B5EF4-FFF2-40B4-BE49-F238E27FC236}">
                <a16:creationId xmlns:a16="http://schemas.microsoft.com/office/drawing/2014/main" id="{C1E4B626-DAE2-6C10-3E93-0409520026E8}"/>
              </a:ext>
            </a:extLst>
          </p:cNvPr>
          <p:cNvSpPr txBox="1"/>
          <p:nvPr/>
        </p:nvSpPr>
        <p:spPr>
          <a:xfrm>
            <a:off x="8447837" y="5111503"/>
            <a:ext cx="3513953" cy="1015663"/>
          </a:xfrm>
          <a:prstGeom prst="rect">
            <a:avLst/>
          </a:prstGeom>
          <a:noFill/>
        </p:spPr>
        <p:txBody>
          <a:bodyPr wrap="square" rtlCol="0">
            <a:spAutoFit/>
          </a:bodyPr>
          <a:lstStyle/>
          <a:p>
            <a:r>
              <a:rPr kumimoji="1" lang="en-US" altLang="ko-KR" sz="2000" b="1" dirty="0">
                <a:latin typeface="Noto Sans Kannada" panose="020B0502040504020204" pitchFamily="34" charset="0"/>
                <a:cs typeface="Noto Sans Kannada" panose="020B0502040504020204" pitchFamily="34" charset="0"/>
              </a:rPr>
              <a:t>(3)</a:t>
            </a:r>
            <a:r>
              <a:rPr kumimoji="1" lang="ko-KR" altLang="en-US" sz="2000" b="1" dirty="0">
                <a:latin typeface="Noto Sans Kannada" panose="020B0502040504020204" pitchFamily="34" charset="0"/>
                <a:cs typeface="Noto Sans Kannada" panose="020B0502040504020204" pitchFamily="34" charset="0"/>
              </a:rPr>
              <a:t> </a:t>
            </a:r>
            <a:r>
              <a:rPr kumimoji="1" lang="en-US" altLang="ko-KR" sz="2000" b="1" dirty="0">
                <a:latin typeface="Noto Sans Kannada" panose="020B0502040504020204" pitchFamily="34" charset="0"/>
                <a:cs typeface="Noto Sans Kannada" panose="020B0502040504020204" pitchFamily="34" charset="0"/>
              </a:rPr>
              <a:t>Aggregating all socially-agreed emotional judgments collected from user groups</a:t>
            </a:r>
            <a:endParaRPr kumimoji="1" lang="ko-KR" altLang="en-US" sz="2000" b="1" dirty="0">
              <a:latin typeface="Noto Sans Kannada" panose="020B0502040504020204" pitchFamily="34" charset="0"/>
              <a:cs typeface="Noto Sans Kannada" panose="020B0502040504020204" pitchFamily="34" charset="0"/>
            </a:endParaRPr>
          </a:p>
        </p:txBody>
      </p:sp>
      <p:sp>
        <p:nvSpPr>
          <p:cNvPr id="34" name="TextBox 33">
            <a:extLst>
              <a:ext uri="{FF2B5EF4-FFF2-40B4-BE49-F238E27FC236}">
                <a16:creationId xmlns:a16="http://schemas.microsoft.com/office/drawing/2014/main" id="{885D0A29-EAC4-216C-2117-8B7278CAFBAA}"/>
              </a:ext>
            </a:extLst>
          </p:cNvPr>
          <p:cNvSpPr txBox="1"/>
          <p:nvPr/>
        </p:nvSpPr>
        <p:spPr>
          <a:xfrm>
            <a:off x="468955" y="353213"/>
            <a:ext cx="1127860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Research Goal: Building an Integrated Interface</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35" name="TextBox 34">
            <a:extLst>
              <a:ext uri="{FF2B5EF4-FFF2-40B4-BE49-F238E27FC236}">
                <a16:creationId xmlns:a16="http://schemas.microsoft.com/office/drawing/2014/main" id="{20B5414F-E2EC-76AB-6BF5-F22B8289B238}"/>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3257111150"/>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par>
                          <p:cTn id="17" fill="hold">
                            <p:stCondLst>
                              <p:cond delay="0"/>
                            </p:stCondLst>
                            <p:childTnLst>
                              <p:par>
                                <p:cTn id="18" presetID="26" presetClass="emph" presetSubtype="0" repeatCount="2000" fill="hold" grpId="0"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11</a:t>
            </a:fld>
            <a:endParaRPr kumimoji="1" lang="ko-KR" altLang="en-US" dirty="0"/>
          </a:p>
        </p:txBody>
      </p:sp>
      <p:grpSp>
        <p:nvGrpSpPr>
          <p:cNvPr id="4" name="그룹 3">
            <a:extLst>
              <a:ext uri="{FF2B5EF4-FFF2-40B4-BE49-F238E27FC236}">
                <a16:creationId xmlns:a16="http://schemas.microsoft.com/office/drawing/2014/main" id="{1654AFC5-54AF-9377-4858-27FCA91B4153}"/>
              </a:ext>
            </a:extLst>
          </p:cNvPr>
          <p:cNvGrpSpPr/>
          <p:nvPr/>
        </p:nvGrpSpPr>
        <p:grpSpPr>
          <a:xfrm>
            <a:off x="1476238" y="2677285"/>
            <a:ext cx="9877562" cy="2415320"/>
            <a:chOff x="1476238" y="2677285"/>
            <a:chExt cx="9877562" cy="2415320"/>
          </a:xfrm>
        </p:grpSpPr>
        <p:pic>
          <p:nvPicPr>
            <p:cNvPr id="16" name="그림 15">
              <a:extLst>
                <a:ext uri="{FF2B5EF4-FFF2-40B4-BE49-F238E27FC236}">
                  <a16:creationId xmlns:a16="http://schemas.microsoft.com/office/drawing/2014/main" id="{75E82E06-9AF9-1326-8C6E-CA7D3331B727}"/>
                </a:ext>
              </a:extLst>
            </p:cNvPr>
            <p:cNvPicPr>
              <a:picLocks noChangeAspect="1"/>
            </p:cNvPicPr>
            <p:nvPr/>
          </p:nvPicPr>
          <p:blipFill>
            <a:blip r:embed="rId3"/>
            <a:stretch>
              <a:fillRect/>
            </a:stretch>
          </p:blipFill>
          <p:spPr>
            <a:xfrm>
              <a:off x="1476238" y="2959220"/>
              <a:ext cx="1609002" cy="1620537"/>
            </a:xfrm>
            <a:prstGeom prst="rect">
              <a:avLst/>
            </a:prstGeom>
          </p:spPr>
        </p:pic>
        <p:sp>
          <p:nvSpPr>
            <p:cNvPr id="18" name="타원 17">
              <a:extLst>
                <a:ext uri="{FF2B5EF4-FFF2-40B4-BE49-F238E27FC236}">
                  <a16:creationId xmlns:a16="http://schemas.microsoft.com/office/drawing/2014/main" id="{95CF147E-6A4E-A484-5A6F-8068F05A84BE}"/>
                </a:ext>
              </a:extLst>
            </p:cNvPr>
            <p:cNvSpPr/>
            <p:nvPr/>
          </p:nvSpPr>
          <p:spPr>
            <a:xfrm>
              <a:off x="4940971" y="2759381"/>
              <a:ext cx="2297972" cy="2197045"/>
            </a:xfrm>
            <a:prstGeom prst="ellipse">
              <a:avLst/>
            </a:prstGeom>
            <a:noFill/>
            <a:ln w="34925">
              <a:solidFill>
                <a:srgbClr val="515FE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19" name="그림 18">
              <a:extLst>
                <a:ext uri="{FF2B5EF4-FFF2-40B4-BE49-F238E27FC236}">
                  <a16:creationId xmlns:a16="http://schemas.microsoft.com/office/drawing/2014/main" id="{C307E3CE-A71E-7FA6-0463-E2C0CFC91D12}"/>
                </a:ext>
              </a:extLst>
            </p:cNvPr>
            <p:cNvPicPr>
              <a:picLocks noChangeAspect="1"/>
            </p:cNvPicPr>
            <p:nvPr/>
          </p:nvPicPr>
          <p:blipFill>
            <a:blip r:embed="rId3"/>
            <a:stretch>
              <a:fillRect/>
            </a:stretch>
          </p:blipFill>
          <p:spPr>
            <a:xfrm>
              <a:off x="5291499" y="3071958"/>
              <a:ext cx="1609002" cy="1620537"/>
            </a:xfrm>
            <a:prstGeom prst="rect">
              <a:avLst/>
            </a:prstGeom>
          </p:spPr>
        </p:pic>
        <p:grpSp>
          <p:nvGrpSpPr>
            <p:cNvPr id="27" name="그룹 26">
              <a:extLst>
                <a:ext uri="{FF2B5EF4-FFF2-40B4-BE49-F238E27FC236}">
                  <a16:creationId xmlns:a16="http://schemas.microsoft.com/office/drawing/2014/main" id="{D26F7414-10A7-8092-4148-550C9FBB1174}"/>
                </a:ext>
              </a:extLst>
            </p:cNvPr>
            <p:cNvGrpSpPr/>
            <p:nvPr/>
          </p:nvGrpSpPr>
          <p:grpSpPr>
            <a:xfrm>
              <a:off x="8835945" y="2677285"/>
              <a:ext cx="2517855" cy="2415320"/>
              <a:chOff x="7661004" y="4447507"/>
              <a:chExt cx="1733923" cy="1745514"/>
            </a:xfrm>
          </p:grpSpPr>
          <p:pic>
            <p:nvPicPr>
              <p:cNvPr id="28" name="그림 27">
                <a:extLst>
                  <a:ext uri="{FF2B5EF4-FFF2-40B4-BE49-F238E27FC236}">
                    <a16:creationId xmlns:a16="http://schemas.microsoft.com/office/drawing/2014/main" id="{7824BFF2-5FD9-3D41-E4B5-C00FE699243E}"/>
                  </a:ext>
                </a:extLst>
              </p:cNvPr>
              <p:cNvPicPr>
                <a:picLocks noChangeAspect="1"/>
              </p:cNvPicPr>
              <p:nvPr/>
            </p:nvPicPr>
            <p:blipFill>
              <a:blip r:embed="rId4"/>
              <a:stretch>
                <a:fillRect/>
              </a:stretch>
            </p:blipFill>
            <p:spPr>
              <a:xfrm>
                <a:off x="7960355" y="4585051"/>
                <a:ext cx="1259334" cy="1259334"/>
              </a:xfrm>
              <a:prstGeom prst="rect">
                <a:avLst/>
              </a:prstGeom>
            </p:spPr>
          </p:pic>
          <p:sp>
            <p:nvSpPr>
              <p:cNvPr id="29" name="TextBox 28">
                <a:extLst>
                  <a:ext uri="{FF2B5EF4-FFF2-40B4-BE49-F238E27FC236}">
                    <a16:creationId xmlns:a16="http://schemas.microsoft.com/office/drawing/2014/main" id="{4F8320F1-1AA3-7596-A8B2-0E715B88EED4}"/>
                  </a:ext>
                </a:extLst>
              </p:cNvPr>
              <p:cNvSpPr txBox="1"/>
              <p:nvPr/>
            </p:nvSpPr>
            <p:spPr>
              <a:xfrm>
                <a:off x="7812427" y="5903868"/>
                <a:ext cx="1582500" cy="289153"/>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Emotion Categories</a:t>
                </a:r>
                <a:endParaRPr kumimoji="1" lang="ko-KR" altLang="en-US" sz="2000" dirty="0">
                  <a:latin typeface="Noto Sans Kannada" panose="020B0502040504020204" pitchFamily="34" charset="0"/>
                  <a:cs typeface="Noto Sans Kannada" panose="020B0502040504020204" pitchFamily="34" charset="0"/>
                </a:endParaRPr>
              </a:p>
            </p:txBody>
          </p:sp>
          <p:sp>
            <p:nvSpPr>
              <p:cNvPr id="30" name="TextBox 29">
                <a:extLst>
                  <a:ext uri="{FF2B5EF4-FFF2-40B4-BE49-F238E27FC236}">
                    <a16:creationId xmlns:a16="http://schemas.microsoft.com/office/drawing/2014/main" id="{1EA569A9-E6C1-22D5-CD00-EE004FFC43E8}"/>
                  </a:ext>
                </a:extLst>
              </p:cNvPr>
              <p:cNvSpPr txBox="1"/>
              <p:nvPr/>
            </p:nvSpPr>
            <p:spPr>
              <a:xfrm rot="16200000">
                <a:off x="7046630" y="5061881"/>
                <a:ext cx="1504284" cy="275536"/>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a:t>
                </a:r>
                <a:r>
                  <a:rPr kumimoji="1" lang="ko-KR" altLang="en-US" sz="2000" dirty="0">
                    <a:latin typeface="Noto Sans Kannada" panose="020B0502040504020204" pitchFamily="34" charset="0"/>
                    <a:cs typeface="Noto Sans Kannada" panose="020B0502040504020204" pitchFamily="34" charset="0"/>
                  </a:rPr>
                  <a:t> </a:t>
                </a:r>
                <a:r>
                  <a:rPr kumimoji="1" lang="en-US" altLang="ko-KR" sz="2000" dirty="0">
                    <a:latin typeface="Noto Sans Kannada" panose="020B0502040504020204" pitchFamily="34" charset="0"/>
                    <a:cs typeface="Noto Sans Kannada" panose="020B0502040504020204" pitchFamily="34" charset="0"/>
                  </a:rPr>
                  <a:t>of</a:t>
                </a:r>
                <a:r>
                  <a:rPr kumimoji="1" lang="ko-KR" altLang="en-US" sz="2000" dirty="0">
                    <a:latin typeface="Noto Sans Kannada" panose="020B0502040504020204" pitchFamily="34" charset="0"/>
                    <a:cs typeface="Noto Sans Kannada" panose="020B0502040504020204" pitchFamily="34" charset="0"/>
                  </a:rPr>
                  <a:t> </a:t>
                </a:r>
                <a:r>
                  <a:rPr kumimoji="1" lang="en-US" altLang="ko-KR" sz="2000" dirty="0">
                    <a:latin typeface="Noto Sans Kannada" panose="020B0502040504020204" pitchFamily="34" charset="0"/>
                    <a:cs typeface="Noto Sans Kannada" panose="020B0502040504020204" pitchFamily="34" charset="0"/>
                  </a:rPr>
                  <a:t>Responses</a:t>
                </a:r>
                <a:endParaRPr kumimoji="1" lang="ko-KR" altLang="en-US" sz="2000" dirty="0">
                  <a:latin typeface="Noto Sans Kannada" panose="020B0502040504020204" pitchFamily="34" charset="0"/>
                  <a:cs typeface="Noto Sans Kannada" panose="020B0502040504020204" pitchFamily="34" charset="0"/>
                </a:endParaRPr>
              </a:p>
            </p:txBody>
          </p:sp>
        </p:grpSp>
      </p:grpSp>
      <p:sp>
        <p:nvSpPr>
          <p:cNvPr id="5" name="왼쪽 중괄호[L] 4">
            <a:extLst>
              <a:ext uri="{FF2B5EF4-FFF2-40B4-BE49-F238E27FC236}">
                <a16:creationId xmlns:a16="http://schemas.microsoft.com/office/drawing/2014/main" id="{24FEEE95-4A96-43EF-725C-8B706D348967}"/>
              </a:ext>
            </a:extLst>
          </p:cNvPr>
          <p:cNvSpPr/>
          <p:nvPr/>
        </p:nvSpPr>
        <p:spPr>
          <a:xfrm rot="16200000">
            <a:off x="5505015" y="-912758"/>
            <a:ext cx="973532" cy="10439680"/>
          </a:xfrm>
          <a:prstGeom prst="leftBrace">
            <a:avLst>
              <a:gd name="adj1" fmla="val 85781"/>
              <a:gd name="adj2" fmla="val 5000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dirty="0"/>
          </a:p>
        </p:txBody>
      </p:sp>
      <p:sp>
        <p:nvSpPr>
          <p:cNvPr id="7" name="TextBox 6">
            <a:extLst>
              <a:ext uri="{FF2B5EF4-FFF2-40B4-BE49-F238E27FC236}">
                <a16:creationId xmlns:a16="http://schemas.microsoft.com/office/drawing/2014/main" id="{523EFE82-3E50-F02B-7E76-60624AA07AFD}"/>
              </a:ext>
            </a:extLst>
          </p:cNvPr>
          <p:cNvSpPr txBox="1"/>
          <p:nvPr/>
        </p:nvSpPr>
        <p:spPr>
          <a:xfrm>
            <a:off x="4402035" y="5062060"/>
            <a:ext cx="3754994" cy="738664"/>
          </a:xfrm>
          <a:prstGeom prst="rect">
            <a:avLst/>
          </a:prstGeom>
          <a:noFill/>
        </p:spPr>
        <p:txBody>
          <a:bodyPr wrap="square" rtlCol="0">
            <a:spAutoFit/>
          </a:bodyPr>
          <a:lstStyle/>
          <a:p>
            <a:pPr algn="ctr"/>
            <a:r>
              <a:rPr kumimoji="1" lang="en-US" altLang="ko-KR" sz="4200" b="1" dirty="0">
                <a:latin typeface="Noto Sans Kannada" panose="020B0502040504020204" pitchFamily="34" charset="0"/>
                <a:cs typeface="Noto Sans Kannada" panose="020B0502040504020204" pitchFamily="34" charset="0"/>
              </a:rPr>
              <a:t>”Gamification”</a:t>
            </a:r>
            <a:endParaRPr kumimoji="1" lang="ko-KR" altLang="en-US" sz="4200" b="1" dirty="0">
              <a:latin typeface="Noto Sans Kannada" panose="020B0502040504020204" pitchFamily="34" charset="0"/>
              <a:cs typeface="Noto Sans Kannada" panose="020B0502040504020204" pitchFamily="34" charset="0"/>
            </a:endParaRPr>
          </a:p>
        </p:txBody>
      </p:sp>
      <p:sp>
        <p:nvSpPr>
          <p:cNvPr id="8" name="TextBox 7">
            <a:extLst>
              <a:ext uri="{FF2B5EF4-FFF2-40B4-BE49-F238E27FC236}">
                <a16:creationId xmlns:a16="http://schemas.microsoft.com/office/drawing/2014/main" id="{69BC66AA-5324-4623-D1A9-2E39D1234FFA}"/>
              </a:ext>
            </a:extLst>
          </p:cNvPr>
          <p:cNvSpPr txBox="1"/>
          <p:nvPr/>
        </p:nvSpPr>
        <p:spPr>
          <a:xfrm>
            <a:off x="468955" y="353213"/>
            <a:ext cx="1127860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Research Goal: Building an Integrated Interface</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9" name="TextBox 8">
            <a:extLst>
              <a:ext uri="{FF2B5EF4-FFF2-40B4-BE49-F238E27FC236}">
                <a16:creationId xmlns:a16="http://schemas.microsoft.com/office/drawing/2014/main" id="{D17468B4-0FA1-03B7-0ECA-74FB84793334}"/>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3513516618"/>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16667E-6 1.48148E-6 L 0.0013 -0.21737 " pathEditMode="relative" rAng="0" ptsTypes="AA">
                                      <p:cBhvr>
                                        <p:cTn id="6" dur="1000" fill="hold"/>
                                        <p:tgtEl>
                                          <p:spTgt spid="4"/>
                                        </p:tgtEl>
                                        <p:attrNameLst>
                                          <p:attrName>ppt_x</p:attrName>
                                          <p:attrName>ppt_y</p:attrName>
                                        </p:attrNameLst>
                                      </p:cBhvr>
                                      <p:rCtr x="-13" y="-10972"/>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Design Probing</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5" name="TextBox 4">
            <a:extLst>
              <a:ext uri="{FF2B5EF4-FFF2-40B4-BE49-F238E27FC236}">
                <a16:creationId xmlns:a16="http://schemas.microsoft.com/office/drawing/2014/main" id="{1C1A0964-1B6C-0BFB-4AC6-112E40B14B6E}"/>
              </a:ext>
            </a:extLst>
          </p:cNvPr>
          <p:cNvSpPr txBox="1"/>
          <p:nvPr/>
        </p:nvSpPr>
        <p:spPr>
          <a:xfrm>
            <a:off x="534221" y="1338967"/>
            <a:ext cx="11008208" cy="3785652"/>
          </a:xfrm>
          <a:prstGeom prst="rect">
            <a:avLst/>
          </a:prstGeom>
          <a:noFill/>
        </p:spPr>
        <p:txBody>
          <a:bodyPr wrap="square" rtlCol="0">
            <a:spAutoFit/>
          </a:bodyPr>
          <a:lstStyle/>
          <a:p>
            <a:r>
              <a:rPr kumimoji="1" lang="en-US" altLang="ko-KR" sz="2000" dirty="0">
                <a:latin typeface="Noto Sans Kannada" panose="020B0502040504020204" pitchFamily="34" charset="0"/>
                <a:cs typeface="Noto Sans Kannada" panose="020B0502040504020204" pitchFamily="34" charset="0"/>
              </a:rPr>
              <a:t>Based on iterative design probes (N=9):</a:t>
            </a:r>
          </a:p>
          <a:p>
            <a:endParaRPr kumimoji="1" lang="en-US" altLang="ko-KR" sz="2000" dirty="0">
              <a:latin typeface="Noto Sans Kannada" panose="020B0502040504020204" pitchFamily="34" charset="0"/>
              <a:cs typeface="Noto Sans Kannada" panose="020B0502040504020204" pitchFamily="34" charset="0"/>
            </a:endParaRPr>
          </a:p>
          <a:p>
            <a:endParaRPr kumimoji="1" lang="en-US" altLang="ko-KR" sz="2000" dirty="0">
              <a:latin typeface="Noto Sans Kannada" panose="020B0502040504020204" pitchFamily="34" charset="0"/>
              <a:cs typeface="Noto Sans Kannada" panose="020B0502040504020204" pitchFamily="34" charset="0"/>
            </a:endParaRPr>
          </a:p>
          <a:p>
            <a:r>
              <a:rPr kumimoji="1" lang="en-US" altLang="ko-KR" sz="2000" b="1" dirty="0">
                <a:latin typeface="Noto Sans Kannada" panose="020B0502040504020204" pitchFamily="34" charset="0"/>
                <a:cs typeface="Noto Sans Kannada" panose="020B0502040504020204" pitchFamily="34" charset="0"/>
              </a:rPr>
              <a:t>[DG1]</a:t>
            </a:r>
          </a:p>
          <a:p>
            <a:endParaRPr kumimoji="1" lang="en-US" altLang="ko-KR" sz="2000" dirty="0">
              <a:latin typeface="Noto Sans Kannada" panose="020B0502040504020204" pitchFamily="34" charset="0"/>
              <a:cs typeface="Noto Sans Kannada" panose="020B0502040504020204" pitchFamily="34" charset="0"/>
            </a:endParaRPr>
          </a:p>
          <a:p>
            <a:endParaRPr kumimoji="1" lang="en-US" altLang="ko-KR" sz="2000" dirty="0">
              <a:latin typeface="Noto Sans Kannada" panose="020B0502040504020204" pitchFamily="34" charset="0"/>
              <a:cs typeface="Noto Sans Kannada" panose="020B0502040504020204" pitchFamily="34" charset="0"/>
            </a:endParaRPr>
          </a:p>
          <a:p>
            <a:endParaRPr kumimoji="1" lang="en-US" altLang="ko-KR" sz="2000" dirty="0">
              <a:latin typeface="Noto Sans Kannada" panose="020B0502040504020204" pitchFamily="34" charset="0"/>
              <a:cs typeface="Noto Sans Kannada" panose="020B0502040504020204" pitchFamily="34" charset="0"/>
            </a:endParaRPr>
          </a:p>
          <a:p>
            <a:r>
              <a:rPr kumimoji="1" lang="en-US" altLang="ko-KR" sz="2000" b="1" dirty="0">
                <a:latin typeface="Noto Sans Kannada" panose="020B0502040504020204" pitchFamily="34" charset="0"/>
                <a:cs typeface="Noto Sans Kannada" panose="020B0502040504020204" pitchFamily="34" charset="0"/>
              </a:rPr>
              <a:t>[DG2]</a:t>
            </a:r>
          </a:p>
          <a:p>
            <a:endParaRPr kumimoji="1" lang="en-US" altLang="ko-KR" sz="2000" dirty="0">
              <a:latin typeface="Noto Sans Kannada" panose="020B0502040504020204" pitchFamily="34" charset="0"/>
              <a:cs typeface="Noto Sans Kannada" panose="020B0502040504020204" pitchFamily="34" charset="0"/>
            </a:endParaRPr>
          </a:p>
          <a:p>
            <a:endParaRPr kumimoji="1" lang="en-US" altLang="ko-KR" sz="2000" dirty="0">
              <a:latin typeface="Noto Sans Kannada" panose="020B0502040504020204" pitchFamily="34" charset="0"/>
              <a:cs typeface="Noto Sans Kannada" panose="020B0502040504020204" pitchFamily="34" charset="0"/>
            </a:endParaRPr>
          </a:p>
          <a:p>
            <a:endParaRPr kumimoji="1" lang="en-US" altLang="ko-KR" sz="2000" dirty="0">
              <a:latin typeface="Noto Sans Kannada" panose="020B0502040504020204" pitchFamily="34" charset="0"/>
              <a:cs typeface="Noto Sans Kannada" panose="020B0502040504020204" pitchFamily="34" charset="0"/>
            </a:endParaRPr>
          </a:p>
          <a:p>
            <a:r>
              <a:rPr kumimoji="1" lang="en-US" altLang="ko-KR" sz="2000" b="1" dirty="0">
                <a:latin typeface="Noto Sans Kannada" panose="020B0502040504020204" pitchFamily="34" charset="0"/>
                <a:cs typeface="Noto Sans Kannada" panose="020B0502040504020204" pitchFamily="34" charset="0"/>
              </a:rPr>
              <a:t>[DG3]</a:t>
            </a:r>
            <a:endParaRPr kumimoji="1" lang="ko-KR" altLang="en-US" sz="2000" b="1" dirty="0">
              <a:latin typeface="Noto Sans Kannada" panose="020B0502040504020204" pitchFamily="34" charset="0"/>
              <a:cs typeface="Noto Sans Kannada" panose="020B0502040504020204" pitchFamily="34" charset="0"/>
            </a:endParaRPr>
          </a:p>
        </p:txBody>
      </p:sp>
      <p:sp>
        <p:nvSpPr>
          <p:cNvPr id="6" name="TextBox 5">
            <a:extLst>
              <a:ext uri="{FF2B5EF4-FFF2-40B4-BE49-F238E27FC236}">
                <a16:creationId xmlns:a16="http://schemas.microsoft.com/office/drawing/2014/main" id="{FEBF849D-7F27-5FCA-A946-2C98FE9CDCB8}"/>
              </a:ext>
            </a:extLst>
          </p:cNvPr>
          <p:cNvSpPr txBox="1"/>
          <p:nvPr/>
        </p:nvSpPr>
        <p:spPr>
          <a:xfrm>
            <a:off x="1546651" y="2247496"/>
            <a:ext cx="9017075" cy="1200329"/>
          </a:xfrm>
          <a:prstGeom prst="rect">
            <a:avLst/>
          </a:prstGeom>
          <a:noFill/>
        </p:spPr>
        <p:txBody>
          <a:bodyPr wrap="square" rtlCol="0">
            <a:spAutoFit/>
          </a:bodyPr>
          <a:lstStyle/>
          <a:p>
            <a:r>
              <a:rPr kumimoji="1" lang="en-US" altLang="ko-KR" sz="2000" dirty="0">
                <a:latin typeface="Noto Sans Kannada" panose="020B0502040504020204" pitchFamily="34" charset="0"/>
                <a:cs typeface="Noto Sans Kannada" panose="020B0502040504020204" pitchFamily="34" charset="0"/>
              </a:rPr>
              <a:t>Enable diverse layers of interactions to support learning socially agreed-upon interpretations of emotions</a:t>
            </a:r>
            <a:b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br>
            <a:endPar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endParaRPr>
          </a:p>
          <a:p>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a:t>
            </a:r>
            <a:r>
              <a:rPr kumimoji="1" lang="ko-KR" altLang="en-US" sz="1600" b="1" dirty="0">
                <a:solidFill>
                  <a:srgbClr val="F86F03"/>
                </a:solidFill>
                <a:latin typeface="Noto Sans Kannada" panose="020B0502040504020204" pitchFamily="34" charset="0"/>
                <a:cs typeface="Noto Sans Kannada" panose="020B0502040504020204" pitchFamily="34" charset="0"/>
                <a:sym typeface="Wingdings" pitchFamily="2" charset="2"/>
              </a:rPr>
              <a:t> </a:t>
            </a:r>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Observational learning, real-time personalized feedback, and reflection</a:t>
            </a:r>
            <a:endParaRPr kumimoji="1" lang="ko-KR" altLang="en-US" sz="1400" b="1" dirty="0">
              <a:solidFill>
                <a:srgbClr val="F86F03"/>
              </a:solidFill>
            </a:endParaRPr>
          </a:p>
        </p:txBody>
      </p:sp>
      <p:sp>
        <p:nvSpPr>
          <p:cNvPr id="7" name="TextBox 6">
            <a:extLst>
              <a:ext uri="{FF2B5EF4-FFF2-40B4-BE49-F238E27FC236}">
                <a16:creationId xmlns:a16="http://schemas.microsoft.com/office/drawing/2014/main" id="{6F305D09-3E7F-712D-66A2-B8E53CE0BC58}"/>
              </a:ext>
            </a:extLst>
          </p:cNvPr>
          <p:cNvSpPr txBox="1"/>
          <p:nvPr/>
        </p:nvSpPr>
        <p:spPr>
          <a:xfrm>
            <a:off x="1546651" y="3493053"/>
            <a:ext cx="10108074" cy="1169551"/>
          </a:xfrm>
          <a:prstGeom prst="rect">
            <a:avLst/>
          </a:prstGeom>
          <a:noFill/>
        </p:spPr>
        <p:txBody>
          <a:bodyPr wrap="square" rtlCol="0">
            <a:spAutoFit/>
          </a:bodyPr>
          <a:lstStyle/>
          <a:p>
            <a:r>
              <a:rPr kumimoji="1" lang="en-US" altLang="ko-KR" sz="2000" dirty="0">
                <a:latin typeface="Noto Sans Kannada" panose="020B0502040504020204" pitchFamily="34" charset="0"/>
                <a:cs typeface="Noto Sans Kannada" panose="020B0502040504020204" pitchFamily="34" charset="0"/>
              </a:rPr>
              <a:t>Minimize the difficulty and effort required for the labeling actions during the game</a:t>
            </a:r>
            <a:endParaRPr kumimoji="1" lang="en-US" altLang="ko-KR" dirty="0"/>
          </a:p>
          <a:p>
            <a:endPar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endParaRPr>
          </a:p>
          <a:p>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a:t>
            </a:r>
            <a:r>
              <a:rPr kumimoji="1" lang="ko-KR" altLang="en-US" sz="1600" b="1" dirty="0">
                <a:solidFill>
                  <a:srgbClr val="F86F03"/>
                </a:solidFill>
                <a:latin typeface="Noto Sans Kannada" panose="020B0502040504020204" pitchFamily="34" charset="0"/>
                <a:cs typeface="Noto Sans Kannada" panose="020B0502040504020204" pitchFamily="34" charset="0"/>
                <a:sym typeface="Wingdings" pitchFamily="2" charset="2"/>
              </a:rPr>
              <a:t> </a:t>
            </a:r>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Breaking labeling actions into smaller unit of work (i.e., binary labeling)</a:t>
            </a:r>
            <a:endParaRPr kumimoji="1" lang="ko-KR" altLang="en-US" sz="1600" b="1" dirty="0">
              <a:solidFill>
                <a:srgbClr val="F86F03"/>
              </a:solidFill>
            </a:endParaRPr>
          </a:p>
          <a:p>
            <a:endParaRPr kumimoji="1" lang="ko-KR" altLang="en-US" dirty="0"/>
          </a:p>
        </p:txBody>
      </p:sp>
      <p:sp>
        <p:nvSpPr>
          <p:cNvPr id="8" name="TextBox 7">
            <a:extLst>
              <a:ext uri="{FF2B5EF4-FFF2-40B4-BE49-F238E27FC236}">
                <a16:creationId xmlns:a16="http://schemas.microsoft.com/office/drawing/2014/main" id="{4DB40D41-4AA5-B2FE-4880-F49CC203EB19}"/>
              </a:ext>
            </a:extLst>
          </p:cNvPr>
          <p:cNvSpPr txBox="1"/>
          <p:nvPr/>
        </p:nvSpPr>
        <p:spPr>
          <a:xfrm>
            <a:off x="1546651" y="4694323"/>
            <a:ext cx="10108074" cy="892552"/>
          </a:xfrm>
          <a:prstGeom prst="rect">
            <a:avLst/>
          </a:prstGeom>
          <a:noFill/>
        </p:spPr>
        <p:txBody>
          <a:bodyPr wrap="square" rtlCol="0">
            <a:spAutoFit/>
          </a:bodyPr>
          <a:lstStyle/>
          <a:p>
            <a:r>
              <a:rPr kumimoji="1" lang="en-US" altLang="ko-KR" sz="2000" dirty="0">
                <a:latin typeface="Noto Sans Kannada" panose="020B0502040504020204" pitchFamily="34" charset="0"/>
                <a:cs typeface="Noto Sans Kannada" panose="020B0502040504020204" pitchFamily="34" charset="0"/>
              </a:rPr>
              <a:t>Provide game rules and elements that are easy to learn</a:t>
            </a:r>
          </a:p>
          <a:p>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	</a:t>
            </a:r>
            <a:b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br>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a:t>
            </a:r>
            <a:r>
              <a:rPr kumimoji="1" lang="ko-KR" altLang="en-US" sz="1600" b="1" dirty="0">
                <a:solidFill>
                  <a:srgbClr val="F86F03"/>
                </a:solidFill>
                <a:latin typeface="Noto Sans Kannada" panose="020B0502040504020204" pitchFamily="34" charset="0"/>
                <a:cs typeface="Noto Sans Kannada" panose="020B0502040504020204" pitchFamily="34" charset="0"/>
                <a:sym typeface="Wingdings" pitchFamily="2" charset="2"/>
              </a:rPr>
              <a:t> </a:t>
            </a:r>
            <a:r>
              <a:rPr kumimoji="1" lang="en-US" altLang="ko-KR" sz="1600" b="1" dirty="0">
                <a:solidFill>
                  <a:srgbClr val="F86F03"/>
                </a:solidFill>
                <a:latin typeface="Noto Sans Kannada" panose="020B0502040504020204" pitchFamily="34" charset="0"/>
                <a:cs typeface="Noto Sans Kannada" panose="020B0502040504020204" pitchFamily="34" charset="0"/>
                <a:sym typeface="Wingdings" pitchFamily="2" charset="2"/>
              </a:rPr>
              <a:t>Using mainstream game plot</a:t>
            </a:r>
            <a:endParaRPr kumimoji="1" lang="ko-KR" altLang="en-US" sz="1600" b="1" dirty="0">
              <a:solidFill>
                <a:srgbClr val="F86F03"/>
              </a:solidFill>
            </a:endParaRPr>
          </a:p>
        </p:txBody>
      </p:sp>
      <p:sp>
        <p:nvSpPr>
          <p:cNvPr id="3" name="슬라이드 번호 개체 틀 2">
            <a:extLst>
              <a:ext uri="{FF2B5EF4-FFF2-40B4-BE49-F238E27FC236}">
                <a16:creationId xmlns:a16="http://schemas.microsoft.com/office/drawing/2014/main" id="{287902B0-DF8B-4D8E-412E-36F3F66AF77F}"/>
              </a:ext>
            </a:extLst>
          </p:cNvPr>
          <p:cNvSpPr>
            <a:spLocks noGrp="1"/>
          </p:cNvSpPr>
          <p:nvPr>
            <p:ph type="sldNum" sz="quarter" idx="12"/>
          </p:nvPr>
        </p:nvSpPr>
        <p:spPr/>
        <p:txBody>
          <a:bodyPr/>
          <a:lstStyle/>
          <a:p>
            <a:fld id="{633585DC-F2A3-834D-ABF3-456A4245D92B}" type="slidenum">
              <a:rPr kumimoji="1" lang="ko-KR" altLang="en-US" smtClean="0"/>
              <a:t>12</a:t>
            </a:fld>
            <a:endParaRPr kumimoji="1" lang="ko-KR" altLang="en-US"/>
          </a:p>
        </p:txBody>
      </p:sp>
    </p:spTree>
    <p:extLst>
      <p:ext uri="{BB962C8B-B14F-4D97-AF65-F5344CB8AC3E}">
        <p14:creationId xmlns:p14="http://schemas.microsoft.com/office/powerpoint/2010/main" val="81707203"/>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Design Probing</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9" name="TextBox 8">
            <a:extLst>
              <a:ext uri="{FF2B5EF4-FFF2-40B4-BE49-F238E27FC236}">
                <a16:creationId xmlns:a16="http://schemas.microsoft.com/office/drawing/2014/main" id="{C3D25F8E-9571-A1D2-41F2-C4B17757B754}"/>
              </a:ext>
            </a:extLst>
          </p:cNvPr>
          <p:cNvSpPr txBox="1"/>
          <p:nvPr/>
        </p:nvSpPr>
        <p:spPr>
          <a:xfrm>
            <a:off x="3513444" y="1183482"/>
            <a:ext cx="5165111" cy="523220"/>
          </a:xfrm>
          <a:prstGeom prst="rect">
            <a:avLst/>
          </a:prstGeom>
          <a:noFill/>
        </p:spPr>
        <p:txBody>
          <a:bodyPr wrap="square" rtlCol="0">
            <a:spAutoFit/>
          </a:bodyPr>
          <a:lstStyle/>
          <a:p>
            <a:pPr algn="ctr"/>
            <a:r>
              <a:rPr kumimoji="1" lang="en-US" altLang="ko-KR" sz="2800" b="1" dirty="0">
                <a:solidFill>
                  <a:schemeClr val="tx1">
                    <a:lumMod val="65000"/>
                    <a:lumOff val="35000"/>
                  </a:schemeClr>
                </a:solidFill>
                <a:latin typeface="Noto Sans Kannada" panose="020B0502040504020204" pitchFamily="34" charset="0"/>
                <a:cs typeface="Noto Sans Kannada" panose="020B0502040504020204" pitchFamily="34" charset="0"/>
              </a:rPr>
              <a:t>“Mafia Game Plot”</a:t>
            </a:r>
          </a:p>
        </p:txBody>
      </p:sp>
      <p:sp>
        <p:nvSpPr>
          <p:cNvPr id="3" name="TextBox 2">
            <a:extLst>
              <a:ext uri="{FF2B5EF4-FFF2-40B4-BE49-F238E27FC236}">
                <a16:creationId xmlns:a16="http://schemas.microsoft.com/office/drawing/2014/main" id="{8DCD959D-12DC-0796-0203-C3FA84363456}"/>
              </a:ext>
            </a:extLst>
          </p:cNvPr>
          <p:cNvSpPr txBox="1"/>
          <p:nvPr/>
        </p:nvSpPr>
        <p:spPr>
          <a:xfrm>
            <a:off x="1624718" y="4677339"/>
            <a:ext cx="9729082" cy="2246769"/>
          </a:xfrm>
          <a:prstGeom prst="rect">
            <a:avLst/>
          </a:prstGeom>
          <a:noFill/>
        </p:spPr>
        <p:txBody>
          <a:bodyPr wrap="square" rtlCol="0">
            <a:spAutoFit/>
          </a:bodyPr>
          <a:lstStyle/>
          <a:p>
            <a:pPr marL="342900" indent="-342900">
              <a:buFont typeface="시스템 서체 일반체"/>
              <a:buChar char="✔️"/>
            </a:pPr>
            <a:r>
              <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rPr>
              <a:t>Active interactions among users, such as observation, debating, and voting</a:t>
            </a:r>
            <a:br>
              <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rPr>
            </a:br>
            <a:endPar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000" dirty="0">
                <a:solidFill>
                  <a:schemeClr val="tx1">
                    <a:lumMod val="65000"/>
                    <a:lumOff val="35000"/>
                  </a:schemeClr>
                </a:solidFill>
                <a:latin typeface="Noto Sans Kannada" panose="020B0502040504020204" pitchFamily="34" charset="0"/>
                <a:cs typeface="Noto Sans Kannada" panose="020B0502040504020204" pitchFamily="34" charset="0"/>
              </a:rPr>
              <a:t>Useful for redesigning to incorporate suggestions and guidelines from literature</a:t>
            </a:r>
            <a:br>
              <a:rPr kumimoji="1" lang="en-US" altLang="ko-KR" sz="2000" dirty="0">
                <a:solidFill>
                  <a:schemeClr val="tx1">
                    <a:lumMod val="65000"/>
                    <a:lumOff val="35000"/>
                  </a:schemeClr>
                </a:solidFill>
                <a:latin typeface="Noto Sans Kannada" panose="020B0502040504020204" pitchFamily="34" charset="0"/>
                <a:cs typeface="Noto Sans Kannada" panose="020B0502040504020204" pitchFamily="34" charset="0"/>
              </a:rPr>
            </a:br>
            <a:endParaRPr kumimoji="1" lang="en-US" altLang="ko-KR" sz="2000" dirty="0">
              <a:solidFill>
                <a:schemeClr val="tx1">
                  <a:lumMod val="65000"/>
                  <a:lumOff val="35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rPr>
              <a:t>Requiring little time to adapt to the system due to its familiar rules</a:t>
            </a:r>
            <a:br>
              <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rPr>
            </a:br>
            <a:endParaRPr kumimoji="1" lang="en-US" altLang="ko-KR" sz="2000" dirty="0">
              <a:solidFill>
                <a:schemeClr val="bg2">
                  <a:lumMod val="50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endParaRPr kumimoji="1" lang="ko-KR" altLang="en-US" sz="2000" dirty="0">
              <a:solidFill>
                <a:srgbClr val="525FE1"/>
              </a:solidFill>
              <a:latin typeface="Noto Sans Kannada" panose="020B0502040504020204" pitchFamily="34" charset="0"/>
              <a:cs typeface="Noto Sans Kannada" panose="020B0502040504020204" pitchFamily="34" charset="0"/>
            </a:endParaRPr>
          </a:p>
        </p:txBody>
      </p:sp>
      <p:sp>
        <p:nvSpPr>
          <p:cNvPr id="4" name="슬라이드 번호 개체 틀 3">
            <a:extLst>
              <a:ext uri="{FF2B5EF4-FFF2-40B4-BE49-F238E27FC236}">
                <a16:creationId xmlns:a16="http://schemas.microsoft.com/office/drawing/2014/main" id="{355DF0BE-048F-7EC0-1E6D-7624908F0F4E}"/>
              </a:ext>
            </a:extLst>
          </p:cNvPr>
          <p:cNvSpPr>
            <a:spLocks noGrp="1"/>
          </p:cNvSpPr>
          <p:nvPr>
            <p:ph type="sldNum" sz="quarter" idx="12"/>
          </p:nvPr>
        </p:nvSpPr>
        <p:spPr/>
        <p:txBody>
          <a:bodyPr/>
          <a:lstStyle/>
          <a:p>
            <a:fld id="{633585DC-F2A3-834D-ABF3-456A4245D92B}" type="slidenum">
              <a:rPr kumimoji="1" lang="ko-KR" altLang="en-US" smtClean="0"/>
              <a:t>13</a:t>
            </a:fld>
            <a:endParaRPr kumimoji="1" lang="ko-KR" altLang="en-US"/>
          </a:p>
        </p:txBody>
      </p:sp>
      <p:pic>
        <p:nvPicPr>
          <p:cNvPr id="7" name="그림 6">
            <a:extLst>
              <a:ext uri="{FF2B5EF4-FFF2-40B4-BE49-F238E27FC236}">
                <a16:creationId xmlns:a16="http://schemas.microsoft.com/office/drawing/2014/main" id="{A48BDB2F-08C6-F0D4-4FDB-E4B9E292227D}"/>
              </a:ext>
            </a:extLst>
          </p:cNvPr>
          <p:cNvPicPr>
            <a:picLocks noChangeAspect="1"/>
          </p:cNvPicPr>
          <p:nvPr/>
        </p:nvPicPr>
        <p:blipFill>
          <a:blip r:embed="rId3"/>
          <a:stretch>
            <a:fillRect/>
          </a:stretch>
        </p:blipFill>
        <p:spPr>
          <a:xfrm>
            <a:off x="1946779" y="1832907"/>
            <a:ext cx="4374196" cy="2656214"/>
          </a:xfrm>
          <a:prstGeom prst="rect">
            <a:avLst/>
          </a:prstGeom>
        </p:spPr>
      </p:pic>
      <p:pic>
        <p:nvPicPr>
          <p:cNvPr id="6148" name="Picture 4" descr="Among Us - IGN">
            <a:extLst>
              <a:ext uri="{FF2B5EF4-FFF2-40B4-BE49-F238E27FC236}">
                <a16:creationId xmlns:a16="http://schemas.microsoft.com/office/drawing/2014/main" id="{85E8396B-224C-2788-380D-8EE7EE875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6339" y="1738798"/>
            <a:ext cx="2844432" cy="284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49370"/>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a:t>
            </a:r>
            <a:r>
              <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rPr>
              <a:t> </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a:t>
            </a:r>
            <a:r>
              <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rPr>
              <a:t>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Strategies</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16" name="TextBox 15">
            <a:extLst>
              <a:ext uri="{FF2B5EF4-FFF2-40B4-BE49-F238E27FC236}">
                <a16:creationId xmlns:a16="http://schemas.microsoft.com/office/drawing/2014/main" id="{4BEBB04D-71D0-1B79-3F2A-2F4CF695D074}"/>
              </a:ext>
            </a:extLst>
          </p:cNvPr>
          <p:cNvSpPr txBox="1"/>
          <p:nvPr/>
        </p:nvSpPr>
        <p:spPr>
          <a:xfrm>
            <a:off x="6574810" y="2924936"/>
            <a:ext cx="5325238" cy="1938992"/>
          </a:xfrm>
          <a:prstGeom prst="rect">
            <a:avLst/>
          </a:prstGeom>
          <a:noFill/>
        </p:spPr>
        <p:txBody>
          <a:bodyPr wrap="square" rtlCol="0">
            <a:spAutoFit/>
          </a:bodyPr>
          <a:lstStyle/>
          <a:p>
            <a:r>
              <a:rPr kumimoji="1" lang="en-US" altLang="ko-KR" sz="2400" dirty="0">
                <a:latin typeface="Noto Sans Kannada" panose="020B0502040504020204" pitchFamily="34" charset="0"/>
                <a:cs typeface="Noto Sans Kannada" panose="020B0502040504020204" pitchFamily="34" charset="0"/>
              </a:rPr>
              <a:t>Find the Bot! seamlessly incorporate a wide range of suggestions and guidelines from </a:t>
            </a:r>
            <a:r>
              <a:rPr kumimoji="1" lang="en-US" altLang="ko-KR" sz="2400" b="1" dirty="0">
                <a:latin typeface="Noto Sans Kannada" panose="020B0502040504020204" pitchFamily="34" charset="0"/>
                <a:cs typeface="Noto Sans Kannada" panose="020B0502040504020204" pitchFamily="34" charset="0"/>
              </a:rPr>
              <a:t>gamification</a:t>
            </a:r>
            <a:r>
              <a:rPr kumimoji="1" lang="en-US" altLang="ko-KR" sz="2400" dirty="0">
                <a:latin typeface="Noto Sans Kannada" panose="020B0502040504020204" pitchFamily="34" charset="0"/>
                <a:cs typeface="Noto Sans Kannada" panose="020B0502040504020204" pitchFamily="34" charset="0"/>
              </a:rPr>
              <a:t>, </a:t>
            </a:r>
            <a:r>
              <a:rPr kumimoji="1" lang="en-US" altLang="ko-KR" sz="2400" b="1" dirty="0">
                <a:latin typeface="Noto Sans Kannada" panose="020B0502040504020204" pitchFamily="34" charset="0"/>
                <a:cs typeface="Noto Sans Kannada" panose="020B0502040504020204" pitchFamily="34" charset="0"/>
              </a:rPr>
              <a:t>education</a:t>
            </a:r>
            <a:r>
              <a:rPr kumimoji="1" lang="en-US" altLang="ko-KR" sz="2400" dirty="0">
                <a:latin typeface="Noto Sans Kannada" panose="020B0502040504020204" pitchFamily="34" charset="0"/>
                <a:cs typeface="Noto Sans Kannada" panose="020B0502040504020204" pitchFamily="34" charset="0"/>
              </a:rPr>
              <a:t>, and </a:t>
            </a:r>
            <a:r>
              <a:rPr kumimoji="1" lang="en-US" altLang="ko-KR" sz="2400" b="1" dirty="0">
                <a:latin typeface="Noto Sans Kannada" panose="020B0502040504020204" pitchFamily="34" charset="0"/>
                <a:cs typeface="Noto Sans Kannada" panose="020B0502040504020204" pitchFamily="34" charset="0"/>
              </a:rPr>
              <a:t>crowdsourcing</a:t>
            </a:r>
            <a:r>
              <a:rPr kumimoji="1" lang="en-US" altLang="ko-KR" sz="2400" dirty="0">
                <a:latin typeface="Noto Sans Kannada" panose="020B0502040504020204" pitchFamily="34" charset="0"/>
                <a:cs typeface="Noto Sans Kannada" panose="020B0502040504020204" pitchFamily="34" charset="0"/>
              </a:rPr>
              <a:t> to motivate players using a combination of game elements. </a:t>
            </a:r>
          </a:p>
        </p:txBody>
      </p:sp>
      <p:sp>
        <p:nvSpPr>
          <p:cNvPr id="3" name="슬라이드 번호 개체 틀 2">
            <a:extLst>
              <a:ext uri="{FF2B5EF4-FFF2-40B4-BE49-F238E27FC236}">
                <a16:creationId xmlns:a16="http://schemas.microsoft.com/office/drawing/2014/main" id="{E36372A3-3C18-7E86-54FA-BFF2C93E3C8D}"/>
              </a:ext>
            </a:extLst>
          </p:cNvPr>
          <p:cNvSpPr>
            <a:spLocks noGrp="1"/>
          </p:cNvSpPr>
          <p:nvPr>
            <p:ph type="sldNum" sz="quarter" idx="12"/>
          </p:nvPr>
        </p:nvSpPr>
        <p:spPr/>
        <p:txBody>
          <a:bodyPr/>
          <a:lstStyle/>
          <a:p>
            <a:fld id="{633585DC-F2A3-834D-ABF3-456A4245D92B}" type="slidenum">
              <a:rPr kumimoji="1" lang="ko-KR" altLang="en-US" smtClean="0"/>
              <a:t>14</a:t>
            </a:fld>
            <a:endParaRPr kumimoji="1" lang="ko-KR" altLang="en-US"/>
          </a:p>
        </p:txBody>
      </p:sp>
      <p:pic>
        <p:nvPicPr>
          <p:cNvPr id="4" name="그림 3">
            <a:extLst>
              <a:ext uri="{FF2B5EF4-FFF2-40B4-BE49-F238E27FC236}">
                <a16:creationId xmlns:a16="http://schemas.microsoft.com/office/drawing/2014/main" id="{060C1B89-C6F9-D4CE-E189-60F5FAAD1DA8}"/>
              </a:ext>
            </a:extLst>
          </p:cNvPr>
          <p:cNvPicPr>
            <a:picLocks noChangeAspect="1"/>
          </p:cNvPicPr>
          <p:nvPr/>
        </p:nvPicPr>
        <p:blipFill>
          <a:blip r:embed="rId3"/>
          <a:stretch>
            <a:fillRect/>
          </a:stretch>
        </p:blipFill>
        <p:spPr>
          <a:xfrm>
            <a:off x="800164" y="1115009"/>
            <a:ext cx="5523926" cy="5662636"/>
          </a:xfrm>
          <a:prstGeom prst="rect">
            <a:avLst/>
          </a:prstGeom>
        </p:spPr>
      </p:pic>
    </p:spTree>
    <p:extLst>
      <p:ext uri="{BB962C8B-B14F-4D97-AF65-F5344CB8AC3E}">
        <p14:creationId xmlns:p14="http://schemas.microsoft.com/office/powerpoint/2010/main" val="3972922864"/>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모서리가 둥근 직사각형 59">
            <a:extLst>
              <a:ext uri="{FF2B5EF4-FFF2-40B4-BE49-F238E27FC236}">
                <a16:creationId xmlns:a16="http://schemas.microsoft.com/office/drawing/2014/main" id="{513544E9-2B09-F839-9EAA-5BEFF31B6C72}"/>
              </a:ext>
            </a:extLst>
          </p:cNvPr>
          <p:cNvSpPr/>
          <p:nvPr/>
        </p:nvSpPr>
        <p:spPr>
          <a:xfrm>
            <a:off x="4639503" y="1309890"/>
            <a:ext cx="6833243" cy="5264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15</a:t>
            </a:fld>
            <a:endParaRPr kumimoji="1" lang="ko-KR" altLang="en-US"/>
          </a:p>
        </p:txBody>
      </p:sp>
      <p:pic>
        <p:nvPicPr>
          <p:cNvPr id="12" name="그림 11" descr="패턴, 사각형, 픽셀이(가) 표시된 사진&#10;&#10;자동 생성된 설명">
            <a:extLst>
              <a:ext uri="{FF2B5EF4-FFF2-40B4-BE49-F238E27FC236}">
                <a16:creationId xmlns:a16="http://schemas.microsoft.com/office/drawing/2014/main" id="{8A74DACB-A81F-1F6A-C000-779197D732F1}"/>
              </a:ext>
            </a:extLst>
          </p:cNvPr>
          <p:cNvPicPr>
            <a:picLocks noChangeAspect="1"/>
          </p:cNvPicPr>
          <p:nvPr/>
        </p:nvPicPr>
        <p:blipFill>
          <a:blip r:embed="rId3"/>
          <a:stretch>
            <a:fillRect/>
          </a:stretch>
        </p:blipFill>
        <p:spPr>
          <a:xfrm>
            <a:off x="444437" y="1724604"/>
            <a:ext cx="4076120" cy="4076120"/>
          </a:xfrm>
          <a:prstGeom prst="rect">
            <a:avLst/>
          </a:prstGeom>
        </p:spPr>
      </p:pic>
      <p:grpSp>
        <p:nvGrpSpPr>
          <p:cNvPr id="26" name="그룹 25">
            <a:extLst>
              <a:ext uri="{FF2B5EF4-FFF2-40B4-BE49-F238E27FC236}">
                <a16:creationId xmlns:a16="http://schemas.microsoft.com/office/drawing/2014/main" id="{F507DF09-BE32-AC92-E265-27BDBDC1ECA6}"/>
              </a:ext>
            </a:extLst>
          </p:cNvPr>
          <p:cNvGrpSpPr/>
          <p:nvPr/>
        </p:nvGrpSpPr>
        <p:grpSpPr>
          <a:xfrm>
            <a:off x="7148886" y="2299888"/>
            <a:ext cx="1619244" cy="1170997"/>
            <a:chOff x="7148886" y="1634862"/>
            <a:chExt cx="1619244" cy="1170997"/>
          </a:xfrm>
        </p:grpSpPr>
        <p:pic>
          <p:nvPicPr>
            <p:cNvPr id="17" name="그림 16">
              <a:extLst>
                <a:ext uri="{FF2B5EF4-FFF2-40B4-BE49-F238E27FC236}">
                  <a16:creationId xmlns:a16="http://schemas.microsoft.com/office/drawing/2014/main" id="{E2C4D4F1-8B68-725F-46AB-757FB253B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20" name="그룹 19">
              <a:extLst>
                <a:ext uri="{FF2B5EF4-FFF2-40B4-BE49-F238E27FC236}">
                  <a16:creationId xmlns:a16="http://schemas.microsoft.com/office/drawing/2014/main" id="{0CD25F50-C21F-46C5-D481-3383DCDDB903}"/>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21" name="직사각형 39">
                <a:extLst>
                  <a:ext uri="{FF2B5EF4-FFF2-40B4-BE49-F238E27FC236}">
                    <a16:creationId xmlns:a16="http://schemas.microsoft.com/office/drawing/2014/main" id="{E0BFA57B-914A-EA90-E252-2FC5BAC46053}"/>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22" name="직사각형 40">
                <a:extLst>
                  <a:ext uri="{FF2B5EF4-FFF2-40B4-BE49-F238E27FC236}">
                    <a16:creationId xmlns:a16="http://schemas.microsoft.com/office/drawing/2014/main" id="{ED68B477-7593-50D6-B9AB-11C00FE59169}"/>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23" name="직사각형 41">
                <a:extLst>
                  <a:ext uri="{FF2B5EF4-FFF2-40B4-BE49-F238E27FC236}">
                    <a16:creationId xmlns:a16="http://schemas.microsoft.com/office/drawing/2014/main" id="{23BFD3BE-383B-82E1-777F-6518AA1E9F16}"/>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24" name="직사각형 42">
                <a:extLst>
                  <a:ext uri="{FF2B5EF4-FFF2-40B4-BE49-F238E27FC236}">
                    <a16:creationId xmlns:a16="http://schemas.microsoft.com/office/drawing/2014/main" id="{4E469DAF-C528-6BFB-122E-CFF645B08FD5}"/>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25" name="TextBox 24">
              <a:extLst>
                <a:ext uri="{FF2B5EF4-FFF2-40B4-BE49-F238E27FC236}">
                  <a16:creationId xmlns:a16="http://schemas.microsoft.com/office/drawing/2014/main" id="{C9AE0CAD-D3B7-90AF-4D4A-0A90019DACF7}"/>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Player1</a:t>
              </a:r>
              <a:endParaRPr lang="ko-KR" altLang="en-US" b="1" dirty="0">
                <a:latin typeface="Y콤퓨타체" panose="02000500040000000000" pitchFamily="50" charset="-127"/>
                <a:ea typeface="Y콤퓨타체" panose="02000500040000000000" pitchFamily="50" charset="-127"/>
              </a:endParaRPr>
            </a:p>
          </p:txBody>
        </p:sp>
      </p:grpSp>
      <p:grpSp>
        <p:nvGrpSpPr>
          <p:cNvPr id="27" name="그룹 26">
            <a:extLst>
              <a:ext uri="{FF2B5EF4-FFF2-40B4-BE49-F238E27FC236}">
                <a16:creationId xmlns:a16="http://schemas.microsoft.com/office/drawing/2014/main" id="{639BBBFC-372C-E4CD-80B5-B2E84067C68B}"/>
              </a:ext>
            </a:extLst>
          </p:cNvPr>
          <p:cNvGrpSpPr/>
          <p:nvPr/>
        </p:nvGrpSpPr>
        <p:grpSpPr>
          <a:xfrm>
            <a:off x="5224340" y="3622230"/>
            <a:ext cx="1619244" cy="1170997"/>
            <a:chOff x="7148886" y="1634862"/>
            <a:chExt cx="1619244" cy="1170997"/>
          </a:xfrm>
        </p:grpSpPr>
        <p:pic>
          <p:nvPicPr>
            <p:cNvPr id="28" name="그림 27">
              <a:extLst>
                <a:ext uri="{FF2B5EF4-FFF2-40B4-BE49-F238E27FC236}">
                  <a16:creationId xmlns:a16="http://schemas.microsoft.com/office/drawing/2014/main" id="{B281EE1B-A7C7-EA1C-7C25-67D63E802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29" name="그룹 28">
              <a:extLst>
                <a:ext uri="{FF2B5EF4-FFF2-40B4-BE49-F238E27FC236}">
                  <a16:creationId xmlns:a16="http://schemas.microsoft.com/office/drawing/2014/main" id="{E7DDA3D7-7D9A-29EE-0C7D-4DCE04D0FAD0}"/>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31" name="직사각형 39">
                <a:extLst>
                  <a:ext uri="{FF2B5EF4-FFF2-40B4-BE49-F238E27FC236}">
                    <a16:creationId xmlns:a16="http://schemas.microsoft.com/office/drawing/2014/main" id="{3285B2EB-9CA6-CD05-8CDB-AF9F6F491167}"/>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2" name="직사각형 40">
                <a:extLst>
                  <a:ext uri="{FF2B5EF4-FFF2-40B4-BE49-F238E27FC236}">
                    <a16:creationId xmlns:a16="http://schemas.microsoft.com/office/drawing/2014/main" id="{85335537-9786-8A8C-D03B-043A4907B40E}"/>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3" name="직사각형 41">
                <a:extLst>
                  <a:ext uri="{FF2B5EF4-FFF2-40B4-BE49-F238E27FC236}">
                    <a16:creationId xmlns:a16="http://schemas.microsoft.com/office/drawing/2014/main" id="{90A2EC4F-4442-064A-B2F3-514CDADC7D72}"/>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34" name="직사각형 42">
                <a:extLst>
                  <a:ext uri="{FF2B5EF4-FFF2-40B4-BE49-F238E27FC236}">
                    <a16:creationId xmlns:a16="http://schemas.microsoft.com/office/drawing/2014/main" id="{FF3F99A8-AA10-BBC2-A1CC-E7D5DBB373FA}"/>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30" name="TextBox 29">
              <a:extLst>
                <a:ext uri="{FF2B5EF4-FFF2-40B4-BE49-F238E27FC236}">
                  <a16:creationId xmlns:a16="http://schemas.microsoft.com/office/drawing/2014/main" id="{98E1F57D-EEE9-B23D-8334-8CC0B93BF2A4}"/>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Player5</a:t>
              </a:r>
              <a:endParaRPr lang="ko-KR" altLang="en-US" b="1" dirty="0">
                <a:latin typeface="Y콤퓨타체" panose="02000500040000000000" pitchFamily="50" charset="-127"/>
                <a:ea typeface="Y콤퓨타체" panose="02000500040000000000" pitchFamily="50" charset="-127"/>
              </a:endParaRPr>
            </a:p>
          </p:txBody>
        </p:sp>
      </p:grpSp>
      <p:grpSp>
        <p:nvGrpSpPr>
          <p:cNvPr id="35" name="그룹 34">
            <a:extLst>
              <a:ext uri="{FF2B5EF4-FFF2-40B4-BE49-F238E27FC236}">
                <a16:creationId xmlns:a16="http://schemas.microsoft.com/office/drawing/2014/main" id="{89DAA323-42EE-1A15-A4DF-142E6393CDFE}"/>
              </a:ext>
            </a:extLst>
          </p:cNvPr>
          <p:cNvGrpSpPr/>
          <p:nvPr/>
        </p:nvGrpSpPr>
        <p:grpSpPr>
          <a:xfrm>
            <a:off x="9017779" y="3618386"/>
            <a:ext cx="1619244" cy="1170997"/>
            <a:chOff x="7148886" y="1634862"/>
            <a:chExt cx="1619244" cy="1170997"/>
          </a:xfrm>
        </p:grpSpPr>
        <p:pic>
          <p:nvPicPr>
            <p:cNvPr id="36" name="그림 35">
              <a:extLst>
                <a:ext uri="{FF2B5EF4-FFF2-40B4-BE49-F238E27FC236}">
                  <a16:creationId xmlns:a16="http://schemas.microsoft.com/office/drawing/2014/main" id="{739FBC86-83D2-A055-AFBB-D48A89B1B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37" name="그룹 36">
              <a:extLst>
                <a:ext uri="{FF2B5EF4-FFF2-40B4-BE49-F238E27FC236}">
                  <a16:creationId xmlns:a16="http://schemas.microsoft.com/office/drawing/2014/main" id="{D0BBE42B-C488-E08F-78FE-2A1EC6D4CB5F}"/>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39" name="직사각형 39">
                <a:extLst>
                  <a:ext uri="{FF2B5EF4-FFF2-40B4-BE49-F238E27FC236}">
                    <a16:creationId xmlns:a16="http://schemas.microsoft.com/office/drawing/2014/main" id="{CC758D81-D2C6-45BC-5437-FCFD8A782532}"/>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0" name="직사각형 40">
                <a:extLst>
                  <a:ext uri="{FF2B5EF4-FFF2-40B4-BE49-F238E27FC236}">
                    <a16:creationId xmlns:a16="http://schemas.microsoft.com/office/drawing/2014/main" id="{FDB4ABAF-F398-1760-2296-AF948B143319}"/>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1" name="직사각형 41">
                <a:extLst>
                  <a:ext uri="{FF2B5EF4-FFF2-40B4-BE49-F238E27FC236}">
                    <a16:creationId xmlns:a16="http://schemas.microsoft.com/office/drawing/2014/main" id="{6407AE54-A3A1-981B-0CFB-8CC224544453}"/>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2" name="직사각형 42">
                <a:extLst>
                  <a:ext uri="{FF2B5EF4-FFF2-40B4-BE49-F238E27FC236}">
                    <a16:creationId xmlns:a16="http://schemas.microsoft.com/office/drawing/2014/main" id="{68C926C6-3014-117F-08CF-968DC62AF0B2}"/>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38" name="TextBox 37">
              <a:extLst>
                <a:ext uri="{FF2B5EF4-FFF2-40B4-BE49-F238E27FC236}">
                  <a16:creationId xmlns:a16="http://schemas.microsoft.com/office/drawing/2014/main" id="{A76325FD-023A-61E6-2DD7-922D6A52C947}"/>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Player2</a:t>
              </a:r>
              <a:endParaRPr lang="ko-KR" altLang="en-US" b="1" dirty="0">
                <a:latin typeface="Y콤퓨타체" panose="02000500040000000000" pitchFamily="50" charset="-127"/>
                <a:ea typeface="Y콤퓨타체" panose="02000500040000000000" pitchFamily="50" charset="-127"/>
              </a:endParaRPr>
            </a:p>
          </p:txBody>
        </p:sp>
      </p:grpSp>
      <p:grpSp>
        <p:nvGrpSpPr>
          <p:cNvPr id="43" name="그룹 42">
            <a:extLst>
              <a:ext uri="{FF2B5EF4-FFF2-40B4-BE49-F238E27FC236}">
                <a16:creationId xmlns:a16="http://schemas.microsoft.com/office/drawing/2014/main" id="{66B79303-E789-3843-58B7-9EFEC54CCBC1}"/>
              </a:ext>
            </a:extLst>
          </p:cNvPr>
          <p:cNvGrpSpPr/>
          <p:nvPr/>
        </p:nvGrpSpPr>
        <p:grpSpPr>
          <a:xfrm>
            <a:off x="8362956" y="5429200"/>
            <a:ext cx="1619244" cy="1170997"/>
            <a:chOff x="7148886" y="1634862"/>
            <a:chExt cx="1619244" cy="1170997"/>
          </a:xfrm>
        </p:grpSpPr>
        <p:pic>
          <p:nvPicPr>
            <p:cNvPr id="44" name="그림 43">
              <a:extLst>
                <a:ext uri="{FF2B5EF4-FFF2-40B4-BE49-F238E27FC236}">
                  <a16:creationId xmlns:a16="http://schemas.microsoft.com/office/drawing/2014/main" id="{DE560720-C783-9EEA-8EE1-9F6625B7B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45" name="그룹 44">
              <a:extLst>
                <a:ext uri="{FF2B5EF4-FFF2-40B4-BE49-F238E27FC236}">
                  <a16:creationId xmlns:a16="http://schemas.microsoft.com/office/drawing/2014/main" id="{9F8B8261-A45A-209B-F778-CEB528FE3F71}"/>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47" name="직사각형 39">
                <a:extLst>
                  <a:ext uri="{FF2B5EF4-FFF2-40B4-BE49-F238E27FC236}">
                    <a16:creationId xmlns:a16="http://schemas.microsoft.com/office/drawing/2014/main" id="{C20AB4CE-21F5-7011-A418-37BEA4A63D7E}"/>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8" name="직사각형 40">
                <a:extLst>
                  <a:ext uri="{FF2B5EF4-FFF2-40B4-BE49-F238E27FC236}">
                    <a16:creationId xmlns:a16="http://schemas.microsoft.com/office/drawing/2014/main" id="{AB57C836-579C-49F5-C1E0-E6E7122E221A}"/>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49" name="직사각형 41">
                <a:extLst>
                  <a:ext uri="{FF2B5EF4-FFF2-40B4-BE49-F238E27FC236}">
                    <a16:creationId xmlns:a16="http://schemas.microsoft.com/office/drawing/2014/main" id="{5E7C50E1-936B-E186-35E8-0D6A73FF45A6}"/>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0" name="직사각형 42">
                <a:extLst>
                  <a:ext uri="{FF2B5EF4-FFF2-40B4-BE49-F238E27FC236}">
                    <a16:creationId xmlns:a16="http://schemas.microsoft.com/office/drawing/2014/main" id="{B2610608-7167-CE05-635F-C324538E8453}"/>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46" name="TextBox 45">
              <a:extLst>
                <a:ext uri="{FF2B5EF4-FFF2-40B4-BE49-F238E27FC236}">
                  <a16:creationId xmlns:a16="http://schemas.microsoft.com/office/drawing/2014/main" id="{0D46F832-BB02-97D6-8D61-57D8B2E52EAE}"/>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Player3</a:t>
              </a:r>
              <a:endParaRPr lang="ko-KR" altLang="en-US" b="1" dirty="0">
                <a:latin typeface="Y콤퓨타체" panose="02000500040000000000" pitchFamily="50" charset="-127"/>
                <a:ea typeface="Y콤퓨타체" panose="02000500040000000000" pitchFamily="50" charset="-127"/>
              </a:endParaRPr>
            </a:p>
          </p:txBody>
        </p:sp>
      </p:grpSp>
      <p:pic>
        <p:nvPicPr>
          <p:cNvPr id="61" name="그림 60">
            <a:extLst>
              <a:ext uri="{FF2B5EF4-FFF2-40B4-BE49-F238E27FC236}">
                <a16:creationId xmlns:a16="http://schemas.microsoft.com/office/drawing/2014/main" id="{FEB26494-C793-6DD6-7AEF-11B978E4F0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707" y="4061456"/>
            <a:ext cx="302270" cy="302270"/>
          </a:xfrm>
          <a:prstGeom prst="rect">
            <a:avLst/>
          </a:prstGeom>
        </p:spPr>
      </p:pic>
      <p:grpSp>
        <p:nvGrpSpPr>
          <p:cNvPr id="66" name="그룹 65">
            <a:extLst>
              <a:ext uri="{FF2B5EF4-FFF2-40B4-BE49-F238E27FC236}">
                <a16:creationId xmlns:a16="http://schemas.microsoft.com/office/drawing/2014/main" id="{36DF1EA4-D18F-C115-4EE2-60E8207D121C}"/>
              </a:ext>
            </a:extLst>
          </p:cNvPr>
          <p:cNvGrpSpPr/>
          <p:nvPr/>
        </p:nvGrpSpPr>
        <p:grpSpPr>
          <a:xfrm>
            <a:off x="5666539" y="5482180"/>
            <a:ext cx="1619244" cy="1118017"/>
            <a:chOff x="5666539" y="4817154"/>
            <a:chExt cx="1619244" cy="1118017"/>
          </a:xfrm>
        </p:grpSpPr>
        <p:grpSp>
          <p:nvGrpSpPr>
            <p:cNvPr id="59" name="그룹 58">
              <a:extLst>
                <a:ext uri="{FF2B5EF4-FFF2-40B4-BE49-F238E27FC236}">
                  <a16:creationId xmlns:a16="http://schemas.microsoft.com/office/drawing/2014/main" id="{6EAB4E31-0E45-85CF-FF3F-B75B5A2B2E41}"/>
                </a:ext>
              </a:extLst>
            </p:cNvPr>
            <p:cNvGrpSpPr/>
            <p:nvPr/>
          </p:nvGrpSpPr>
          <p:grpSpPr>
            <a:xfrm>
              <a:off x="5666539" y="4817154"/>
              <a:ext cx="1619244" cy="1118017"/>
              <a:chOff x="4732877" y="4555523"/>
              <a:chExt cx="1619244" cy="1118017"/>
            </a:xfrm>
          </p:grpSpPr>
          <p:pic>
            <p:nvPicPr>
              <p:cNvPr id="14" name="그림 13">
                <a:extLst>
                  <a:ext uri="{FF2B5EF4-FFF2-40B4-BE49-F238E27FC236}">
                    <a16:creationId xmlns:a16="http://schemas.microsoft.com/office/drawing/2014/main" id="{11D09DA0-4D63-91F0-AD95-D12C959E9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482" y="4555523"/>
                <a:ext cx="770909" cy="770909"/>
              </a:xfrm>
              <a:prstGeom prst="rect">
                <a:avLst/>
              </a:prstGeom>
            </p:spPr>
          </p:pic>
          <p:grpSp>
            <p:nvGrpSpPr>
              <p:cNvPr id="51" name="그룹 50">
                <a:extLst>
                  <a:ext uri="{FF2B5EF4-FFF2-40B4-BE49-F238E27FC236}">
                    <a16:creationId xmlns:a16="http://schemas.microsoft.com/office/drawing/2014/main" id="{7A36584B-1D19-A713-6223-9F11057A356F}"/>
                  </a:ext>
                </a:extLst>
              </p:cNvPr>
              <p:cNvGrpSpPr/>
              <p:nvPr/>
            </p:nvGrpSpPr>
            <p:grpSpPr>
              <a:xfrm>
                <a:off x="4732877" y="4725639"/>
                <a:ext cx="1619244" cy="947901"/>
                <a:chOff x="7148886" y="1857958"/>
                <a:chExt cx="1619244" cy="947901"/>
              </a:xfrm>
            </p:grpSpPr>
            <p:grpSp>
              <p:nvGrpSpPr>
                <p:cNvPr id="53" name="그룹 52">
                  <a:extLst>
                    <a:ext uri="{FF2B5EF4-FFF2-40B4-BE49-F238E27FC236}">
                      <a16:creationId xmlns:a16="http://schemas.microsoft.com/office/drawing/2014/main" id="{9FC8B702-CF48-765C-E559-24F287818E3A}"/>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55" name="직사각형 39">
                    <a:extLst>
                      <a:ext uri="{FF2B5EF4-FFF2-40B4-BE49-F238E27FC236}">
                        <a16:creationId xmlns:a16="http://schemas.microsoft.com/office/drawing/2014/main" id="{2294ED22-425C-A1B3-DD04-D3D75544CEC1}"/>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6" name="직사각형 40">
                    <a:extLst>
                      <a:ext uri="{FF2B5EF4-FFF2-40B4-BE49-F238E27FC236}">
                        <a16:creationId xmlns:a16="http://schemas.microsoft.com/office/drawing/2014/main" id="{709DC852-DFAE-260A-7C13-5F5ACB178129}"/>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7" name="직사각형 41">
                    <a:extLst>
                      <a:ext uri="{FF2B5EF4-FFF2-40B4-BE49-F238E27FC236}">
                        <a16:creationId xmlns:a16="http://schemas.microsoft.com/office/drawing/2014/main" id="{3B3884CA-E707-2BC2-61DD-984C8EA57575}"/>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8" name="직사각형 42">
                    <a:extLst>
                      <a:ext uri="{FF2B5EF4-FFF2-40B4-BE49-F238E27FC236}">
                        <a16:creationId xmlns:a16="http://schemas.microsoft.com/office/drawing/2014/main" id="{05C64670-481B-F1A3-09DD-FF87C960D171}"/>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54" name="TextBox 53">
                  <a:extLst>
                    <a:ext uri="{FF2B5EF4-FFF2-40B4-BE49-F238E27FC236}">
                      <a16:creationId xmlns:a16="http://schemas.microsoft.com/office/drawing/2014/main" id="{3D94ABF9-3DB2-3EFC-C196-9A1B776ACB40}"/>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Player4</a:t>
                  </a:r>
                  <a:endParaRPr lang="ko-KR" altLang="en-US" b="1" dirty="0">
                    <a:latin typeface="Y콤퓨타체" panose="02000500040000000000" pitchFamily="50" charset="-127"/>
                    <a:ea typeface="Y콤퓨타체" panose="02000500040000000000" pitchFamily="50" charset="-127"/>
                  </a:endParaRPr>
                </a:p>
              </p:txBody>
            </p:sp>
          </p:grpSp>
        </p:grpSp>
        <p:pic>
          <p:nvPicPr>
            <p:cNvPr id="62" name="그림 61">
              <a:extLst>
                <a:ext uri="{FF2B5EF4-FFF2-40B4-BE49-F238E27FC236}">
                  <a16:creationId xmlns:a16="http://schemas.microsoft.com/office/drawing/2014/main" id="{1C851B7E-FFC1-5441-225C-3484D62D53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24" y="5243129"/>
              <a:ext cx="289652" cy="289652"/>
            </a:xfrm>
            <a:prstGeom prst="rect">
              <a:avLst/>
            </a:prstGeom>
          </p:spPr>
        </p:pic>
      </p:grpSp>
      <p:pic>
        <p:nvPicPr>
          <p:cNvPr id="63" name="그림 62">
            <a:extLst>
              <a:ext uri="{FF2B5EF4-FFF2-40B4-BE49-F238E27FC236}">
                <a16:creationId xmlns:a16="http://schemas.microsoft.com/office/drawing/2014/main" id="{65E56296-B4B1-7341-0784-D84998F613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999" y="2764509"/>
            <a:ext cx="289196" cy="289196"/>
          </a:xfrm>
          <a:prstGeom prst="rect">
            <a:avLst/>
          </a:prstGeom>
        </p:spPr>
      </p:pic>
      <p:pic>
        <p:nvPicPr>
          <p:cNvPr id="64" name="그림 63">
            <a:extLst>
              <a:ext uri="{FF2B5EF4-FFF2-40B4-BE49-F238E27FC236}">
                <a16:creationId xmlns:a16="http://schemas.microsoft.com/office/drawing/2014/main" id="{4106127C-79D0-E071-9F22-D3DAFD41DE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946" y="4064312"/>
            <a:ext cx="319087" cy="319087"/>
          </a:xfrm>
          <a:prstGeom prst="rect">
            <a:avLst/>
          </a:prstGeom>
        </p:spPr>
      </p:pic>
      <p:pic>
        <p:nvPicPr>
          <p:cNvPr id="65" name="그림 64">
            <a:extLst>
              <a:ext uri="{FF2B5EF4-FFF2-40B4-BE49-F238E27FC236}">
                <a16:creationId xmlns:a16="http://schemas.microsoft.com/office/drawing/2014/main" id="{D3351907-A4AA-91C1-88B0-D9EBAF0961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576" y="5891409"/>
            <a:ext cx="324597" cy="324597"/>
          </a:xfrm>
          <a:prstGeom prst="rect">
            <a:avLst/>
          </a:prstGeom>
        </p:spPr>
      </p:pic>
      <p:grpSp>
        <p:nvGrpSpPr>
          <p:cNvPr id="72" name="그룹 71">
            <a:extLst>
              <a:ext uri="{FF2B5EF4-FFF2-40B4-BE49-F238E27FC236}">
                <a16:creationId xmlns:a16="http://schemas.microsoft.com/office/drawing/2014/main" id="{190D6655-445C-05B3-5F18-A82A5C74D6F0}"/>
              </a:ext>
            </a:extLst>
          </p:cNvPr>
          <p:cNvGrpSpPr/>
          <p:nvPr/>
        </p:nvGrpSpPr>
        <p:grpSpPr>
          <a:xfrm>
            <a:off x="6395471" y="1081720"/>
            <a:ext cx="3192491" cy="662180"/>
            <a:chOff x="1284692" y="1353831"/>
            <a:chExt cx="2451552" cy="469119"/>
          </a:xfrm>
          <a:effectLst>
            <a:outerShdw blurRad="50800" dist="38100" dir="5400000" algn="t" rotWithShape="0">
              <a:prstClr val="black">
                <a:alpha val="40000"/>
              </a:prstClr>
            </a:outerShdw>
          </a:effectLst>
        </p:grpSpPr>
        <p:pic>
          <p:nvPicPr>
            <p:cNvPr id="73" name="그림 72">
              <a:extLst>
                <a:ext uri="{FF2B5EF4-FFF2-40B4-BE49-F238E27FC236}">
                  <a16:creationId xmlns:a16="http://schemas.microsoft.com/office/drawing/2014/main" id="{5D8EBD02-3E41-537C-0576-B1D21689B8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7216" y="1353831"/>
              <a:ext cx="445424" cy="445422"/>
            </a:xfrm>
            <a:prstGeom prst="rect">
              <a:avLst/>
            </a:prstGeom>
          </p:spPr>
        </p:pic>
        <p:sp>
          <p:nvSpPr>
            <p:cNvPr id="74" name="직사각형 73">
              <a:extLst>
                <a:ext uri="{FF2B5EF4-FFF2-40B4-BE49-F238E27FC236}">
                  <a16:creationId xmlns:a16="http://schemas.microsoft.com/office/drawing/2014/main" id="{5B9B45BA-3F2B-103D-9704-5F09BAE21530}"/>
                </a:ext>
              </a:extLst>
            </p:cNvPr>
            <p:cNvSpPr/>
            <p:nvPr/>
          </p:nvSpPr>
          <p:spPr>
            <a:xfrm>
              <a:off x="1284692" y="1370562"/>
              <a:ext cx="1103224" cy="4523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Round 1</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sp>
          <p:nvSpPr>
            <p:cNvPr id="75" name="직사각형 74">
              <a:extLst>
                <a:ext uri="{FF2B5EF4-FFF2-40B4-BE49-F238E27FC236}">
                  <a16:creationId xmlns:a16="http://schemas.microsoft.com/office/drawing/2014/main" id="{D20D6A53-D434-65B3-D0B5-85D9370DBFE4}"/>
                </a:ext>
              </a:extLst>
            </p:cNvPr>
            <p:cNvSpPr/>
            <p:nvPr/>
          </p:nvSpPr>
          <p:spPr>
            <a:xfrm>
              <a:off x="2803477" y="1366401"/>
              <a:ext cx="932767" cy="452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HAPPY</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grpSp>
      <p:grpSp>
        <p:nvGrpSpPr>
          <p:cNvPr id="76" name="그룹 75">
            <a:extLst>
              <a:ext uri="{FF2B5EF4-FFF2-40B4-BE49-F238E27FC236}">
                <a16:creationId xmlns:a16="http://schemas.microsoft.com/office/drawing/2014/main" id="{32D910D7-D257-E9CE-436F-23D3D6D68F86}"/>
              </a:ext>
            </a:extLst>
          </p:cNvPr>
          <p:cNvGrpSpPr/>
          <p:nvPr/>
        </p:nvGrpSpPr>
        <p:grpSpPr>
          <a:xfrm>
            <a:off x="6240731" y="1829014"/>
            <a:ext cx="3991958" cy="190400"/>
            <a:chOff x="1791732" y="-264957"/>
            <a:chExt cx="3142961" cy="122275"/>
          </a:xfrm>
          <a:effectLst>
            <a:outerShdw blurRad="50800" dist="38100" dir="5400000" algn="t" rotWithShape="0">
              <a:prstClr val="black">
                <a:alpha val="40000"/>
              </a:prstClr>
            </a:outerShdw>
          </a:effectLst>
        </p:grpSpPr>
        <p:sp>
          <p:nvSpPr>
            <p:cNvPr id="77" name="사각형: 둥근 모서리 76">
              <a:extLst>
                <a:ext uri="{FF2B5EF4-FFF2-40B4-BE49-F238E27FC236}">
                  <a16:creationId xmlns:a16="http://schemas.microsoft.com/office/drawing/2014/main" id="{2BFE2633-666F-CC92-C910-1E3CAD587EF5}"/>
                </a:ext>
              </a:extLst>
            </p:cNvPr>
            <p:cNvSpPr/>
            <p:nvPr/>
          </p:nvSpPr>
          <p:spPr>
            <a:xfrm>
              <a:off x="1791732" y="-264957"/>
              <a:ext cx="3142961" cy="122275"/>
            </a:xfrm>
            <a:prstGeom prst="roundRect">
              <a:avLst>
                <a:gd name="adj" fmla="val 50000"/>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8" name="사각형: 둥근 모서리 77">
              <a:extLst>
                <a:ext uri="{FF2B5EF4-FFF2-40B4-BE49-F238E27FC236}">
                  <a16:creationId xmlns:a16="http://schemas.microsoft.com/office/drawing/2014/main" id="{A2CB5676-32F1-48F3-5141-D4C33E5C2D15}"/>
                </a:ext>
              </a:extLst>
            </p:cNvPr>
            <p:cNvSpPr/>
            <p:nvPr/>
          </p:nvSpPr>
          <p:spPr>
            <a:xfrm>
              <a:off x="1803935" y="-252229"/>
              <a:ext cx="2298489" cy="99241"/>
            </a:xfrm>
            <a:prstGeom prst="roundRect">
              <a:avLst>
                <a:gd name="adj" fmla="val 50000"/>
              </a:avLst>
            </a:prstGeom>
            <a:solidFill>
              <a:srgbClr val="D62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pic>
        <p:nvPicPr>
          <p:cNvPr id="79" name="그림 78">
            <a:extLst>
              <a:ext uri="{FF2B5EF4-FFF2-40B4-BE49-F238E27FC236}">
                <a16:creationId xmlns:a16="http://schemas.microsoft.com/office/drawing/2014/main" id="{E6F129ED-E053-3D9A-1092-066F6C7A0A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8356" y="1724306"/>
            <a:ext cx="442388" cy="4150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4087202"/>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2000" fill="hold" nodeType="clickEffect">
                                  <p:stCondLst>
                                    <p:cond delay="0"/>
                                  </p:stCondLst>
                                  <p:childTnLst>
                                    <p:animEffect transition="out" filter="fade">
                                      <p:cBhvr>
                                        <p:cTn id="6" dur="500" tmFilter="0, 0; .2, .5; .8, .5; 1, 0"/>
                                        <p:tgtEl>
                                          <p:spTgt spid="66"/>
                                        </p:tgtEl>
                                      </p:cBhvr>
                                    </p:animEffect>
                                    <p:animScale>
                                      <p:cBhvr>
                                        <p:cTn id="7"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모서리가 둥근 직사각형 114">
            <a:extLst>
              <a:ext uri="{FF2B5EF4-FFF2-40B4-BE49-F238E27FC236}">
                <a16:creationId xmlns:a16="http://schemas.microsoft.com/office/drawing/2014/main" id="{CD0BC18D-4302-57AB-71A5-5DA28CA6F32A}"/>
              </a:ext>
            </a:extLst>
          </p:cNvPr>
          <p:cNvSpPr/>
          <p:nvPr/>
        </p:nvSpPr>
        <p:spPr>
          <a:xfrm>
            <a:off x="4639503" y="1309890"/>
            <a:ext cx="6833243" cy="5264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16</a:t>
            </a:fld>
            <a:endParaRPr kumimoji="1" lang="ko-KR" altLang="en-US"/>
          </a:p>
        </p:txBody>
      </p:sp>
      <p:pic>
        <p:nvPicPr>
          <p:cNvPr id="12" name="그림 11" descr="패턴, 사각형, 픽셀이(가) 표시된 사진&#10;&#10;자동 생성된 설명">
            <a:extLst>
              <a:ext uri="{FF2B5EF4-FFF2-40B4-BE49-F238E27FC236}">
                <a16:creationId xmlns:a16="http://schemas.microsoft.com/office/drawing/2014/main" id="{8A74DACB-A81F-1F6A-C000-779197D732F1}"/>
              </a:ext>
            </a:extLst>
          </p:cNvPr>
          <p:cNvPicPr>
            <a:picLocks noChangeAspect="1"/>
          </p:cNvPicPr>
          <p:nvPr/>
        </p:nvPicPr>
        <p:blipFill>
          <a:blip r:embed="rId3"/>
          <a:stretch>
            <a:fillRect/>
          </a:stretch>
        </p:blipFill>
        <p:spPr>
          <a:xfrm>
            <a:off x="444437" y="1724604"/>
            <a:ext cx="4076120" cy="4076120"/>
          </a:xfrm>
          <a:prstGeom prst="rect">
            <a:avLst/>
          </a:prstGeom>
        </p:spPr>
      </p:pic>
      <p:sp>
        <p:nvSpPr>
          <p:cNvPr id="8" name="슬라이드 번호 개체 틀 12">
            <a:extLst>
              <a:ext uri="{FF2B5EF4-FFF2-40B4-BE49-F238E27FC236}">
                <a16:creationId xmlns:a16="http://schemas.microsoft.com/office/drawing/2014/main" id="{F5D852F9-14E4-4F0A-B734-6E311092CB1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633585DC-F2A3-834D-ABF3-456A4245D92B}" type="slidenum">
              <a:rPr kumimoji="1" lang="ko-KR" altLang="en-US" smtClean="0"/>
              <a:pPr/>
              <a:t>16</a:t>
            </a:fld>
            <a:endParaRPr kumimoji="1" lang="ko-KR" altLang="en-US"/>
          </a:p>
        </p:txBody>
      </p:sp>
      <p:grpSp>
        <p:nvGrpSpPr>
          <p:cNvPr id="9" name="그룹 8">
            <a:extLst>
              <a:ext uri="{FF2B5EF4-FFF2-40B4-BE49-F238E27FC236}">
                <a16:creationId xmlns:a16="http://schemas.microsoft.com/office/drawing/2014/main" id="{7224D7B3-193D-8841-F4E7-0278708FFF9C}"/>
              </a:ext>
            </a:extLst>
          </p:cNvPr>
          <p:cNvGrpSpPr/>
          <p:nvPr/>
        </p:nvGrpSpPr>
        <p:grpSpPr>
          <a:xfrm>
            <a:off x="7148886" y="2299888"/>
            <a:ext cx="1619244" cy="1170997"/>
            <a:chOff x="7148886" y="1634862"/>
            <a:chExt cx="1619244" cy="1170997"/>
          </a:xfrm>
        </p:grpSpPr>
        <p:pic>
          <p:nvPicPr>
            <p:cNvPr id="15" name="그림 14">
              <a:extLst>
                <a:ext uri="{FF2B5EF4-FFF2-40B4-BE49-F238E27FC236}">
                  <a16:creationId xmlns:a16="http://schemas.microsoft.com/office/drawing/2014/main" id="{C3BD5C7D-6948-244C-E337-714951E5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16" name="그룹 15">
              <a:extLst>
                <a:ext uri="{FF2B5EF4-FFF2-40B4-BE49-F238E27FC236}">
                  <a16:creationId xmlns:a16="http://schemas.microsoft.com/office/drawing/2014/main" id="{EAE1CBA7-2CF9-58CE-EEBA-6B9C8409246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9" name="직사각형 39">
                <a:extLst>
                  <a:ext uri="{FF2B5EF4-FFF2-40B4-BE49-F238E27FC236}">
                    <a16:creationId xmlns:a16="http://schemas.microsoft.com/office/drawing/2014/main" id="{3A56E277-9D6C-5C72-25B0-A7E269BA1ACD}"/>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2" name="직사각형 40">
                <a:extLst>
                  <a:ext uri="{FF2B5EF4-FFF2-40B4-BE49-F238E27FC236}">
                    <a16:creationId xmlns:a16="http://schemas.microsoft.com/office/drawing/2014/main" id="{2E172802-2025-A140-2608-5871A6A0D71D}"/>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6" name="직사각형 41">
                <a:extLst>
                  <a:ext uri="{FF2B5EF4-FFF2-40B4-BE49-F238E27FC236}">
                    <a16:creationId xmlns:a16="http://schemas.microsoft.com/office/drawing/2014/main" id="{98CEF8AA-2D70-DF1A-7BD9-3520AF09F8F3}"/>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7" name="직사각형 42">
                <a:extLst>
                  <a:ext uri="{FF2B5EF4-FFF2-40B4-BE49-F238E27FC236}">
                    <a16:creationId xmlns:a16="http://schemas.microsoft.com/office/drawing/2014/main" id="{6C81A57F-FC60-5F39-870A-F25552C629C1}"/>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18" name="TextBox 17">
              <a:extLst>
                <a:ext uri="{FF2B5EF4-FFF2-40B4-BE49-F238E27FC236}">
                  <a16:creationId xmlns:a16="http://schemas.microsoft.com/office/drawing/2014/main" id="{B9A1C8A7-E0BC-483D-2B5C-464E667469F9}"/>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Player1</a:t>
              </a:r>
              <a:endParaRPr lang="ko-KR" altLang="en-US" b="1" dirty="0">
                <a:latin typeface="Y콤퓨타체" panose="02000500040000000000" pitchFamily="50" charset="-127"/>
                <a:ea typeface="Y콤퓨타체" panose="02000500040000000000" pitchFamily="50" charset="-127"/>
              </a:endParaRPr>
            </a:p>
          </p:txBody>
        </p:sp>
      </p:grpSp>
      <p:grpSp>
        <p:nvGrpSpPr>
          <p:cNvPr id="68" name="그룹 67">
            <a:extLst>
              <a:ext uri="{FF2B5EF4-FFF2-40B4-BE49-F238E27FC236}">
                <a16:creationId xmlns:a16="http://schemas.microsoft.com/office/drawing/2014/main" id="{DF07A112-5047-2F4F-64E6-8E80E04CEAE3}"/>
              </a:ext>
            </a:extLst>
          </p:cNvPr>
          <p:cNvGrpSpPr/>
          <p:nvPr/>
        </p:nvGrpSpPr>
        <p:grpSpPr>
          <a:xfrm>
            <a:off x="5224340" y="3622230"/>
            <a:ext cx="1619244" cy="1170997"/>
            <a:chOff x="7148886" y="1634862"/>
            <a:chExt cx="1619244" cy="1170997"/>
          </a:xfrm>
        </p:grpSpPr>
        <p:pic>
          <p:nvPicPr>
            <p:cNvPr id="69" name="그림 68">
              <a:extLst>
                <a:ext uri="{FF2B5EF4-FFF2-40B4-BE49-F238E27FC236}">
                  <a16:creationId xmlns:a16="http://schemas.microsoft.com/office/drawing/2014/main" id="{8B946D6D-8193-1C12-D08E-C2E305715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0" name="그룹 69">
              <a:extLst>
                <a:ext uri="{FF2B5EF4-FFF2-40B4-BE49-F238E27FC236}">
                  <a16:creationId xmlns:a16="http://schemas.microsoft.com/office/drawing/2014/main" id="{E65C787F-9128-96CC-5E10-6133306CF12B}"/>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72" name="직사각형 39">
                <a:extLst>
                  <a:ext uri="{FF2B5EF4-FFF2-40B4-BE49-F238E27FC236}">
                    <a16:creationId xmlns:a16="http://schemas.microsoft.com/office/drawing/2014/main" id="{1E8BC33F-70C4-3FFB-4673-87800AB5F106}"/>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3" name="직사각형 40">
                <a:extLst>
                  <a:ext uri="{FF2B5EF4-FFF2-40B4-BE49-F238E27FC236}">
                    <a16:creationId xmlns:a16="http://schemas.microsoft.com/office/drawing/2014/main" id="{48E66D6E-D083-F676-C964-4B4C8A9FBF07}"/>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4" name="직사각형 41">
                <a:extLst>
                  <a:ext uri="{FF2B5EF4-FFF2-40B4-BE49-F238E27FC236}">
                    <a16:creationId xmlns:a16="http://schemas.microsoft.com/office/drawing/2014/main" id="{B02396AB-376B-5615-3D1F-A7FA1B02A12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직사각형 42">
                <a:extLst>
                  <a:ext uri="{FF2B5EF4-FFF2-40B4-BE49-F238E27FC236}">
                    <a16:creationId xmlns:a16="http://schemas.microsoft.com/office/drawing/2014/main" id="{A630621C-A306-0BAC-12CC-95833448F4A0}"/>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1" name="TextBox 70">
              <a:extLst>
                <a:ext uri="{FF2B5EF4-FFF2-40B4-BE49-F238E27FC236}">
                  <a16:creationId xmlns:a16="http://schemas.microsoft.com/office/drawing/2014/main" id="{3DF8A49B-8DAD-CBF6-99DC-E3704EDC379C}"/>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Player5</a:t>
              </a:r>
              <a:endParaRPr lang="ko-KR" altLang="en-US" b="1" dirty="0">
                <a:latin typeface="Y콤퓨타체" panose="02000500040000000000" pitchFamily="50" charset="-127"/>
                <a:ea typeface="Y콤퓨타체" panose="02000500040000000000" pitchFamily="50" charset="-127"/>
              </a:endParaRPr>
            </a:p>
          </p:txBody>
        </p:sp>
      </p:grpSp>
      <p:grpSp>
        <p:nvGrpSpPr>
          <p:cNvPr id="76" name="그룹 75">
            <a:extLst>
              <a:ext uri="{FF2B5EF4-FFF2-40B4-BE49-F238E27FC236}">
                <a16:creationId xmlns:a16="http://schemas.microsoft.com/office/drawing/2014/main" id="{0BEC556E-6605-7075-BA2E-3FCDBC205572}"/>
              </a:ext>
            </a:extLst>
          </p:cNvPr>
          <p:cNvGrpSpPr/>
          <p:nvPr/>
        </p:nvGrpSpPr>
        <p:grpSpPr>
          <a:xfrm>
            <a:off x="9017779" y="3618386"/>
            <a:ext cx="1619244" cy="1170997"/>
            <a:chOff x="7148886" y="1634862"/>
            <a:chExt cx="1619244" cy="1170997"/>
          </a:xfrm>
        </p:grpSpPr>
        <p:pic>
          <p:nvPicPr>
            <p:cNvPr id="77" name="그림 76">
              <a:extLst>
                <a:ext uri="{FF2B5EF4-FFF2-40B4-BE49-F238E27FC236}">
                  <a16:creationId xmlns:a16="http://schemas.microsoft.com/office/drawing/2014/main" id="{0848CE67-1576-DAAD-B840-EBEBC2999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8" name="그룹 77">
              <a:extLst>
                <a:ext uri="{FF2B5EF4-FFF2-40B4-BE49-F238E27FC236}">
                  <a16:creationId xmlns:a16="http://schemas.microsoft.com/office/drawing/2014/main" id="{B749DE01-C8BB-9672-7E56-D663BC94B60F}"/>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0" name="직사각형 39">
                <a:extLst>
                  <a:ext uri="{FF2B5EF4-FFF2-40B4-BE49-F238E27FC236}">
                    <a16:creationId xmlns:a16="http://schemas.microsoft.com/office/drawing/2014/main" id="{3255FC3C-656D-4A4A-EF22-08359FA8B328}"/>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1" name="직사각형 40">
                <a:extLst>
                  <a:ext uri="{FF2B5EF4-FFF2-40B4-BE49-F238E27FC236}">
                    <a16:creationId xmlns:a16="http://schemas.microsoft.com/office/drawing/2014/main" id="{B8213627-D985-2CCD-8AC2-9E7189C0BAF3}"/>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2" name="직사각형 41">
                <a:extLst>
                  <a:ext uri="{FF2B5EF4-FFF2-40B4-BE49-F238E27FC236}">
                    <a16:creationId xmlns:a16="http://schemas.microsoft.com/office/drawing/2014/main" id="{4486381D-ED73-A824-C00F-6C02E21EDF28}"/>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3" name="직사각형 42">
                <a:extLst>
                  <a:ext uri="{FF2B5EF4-FFF2-40B4-BE49-F238E27FC236}">
                    <a16:creationId xmlns:a16="http://schemas.microsoft.com/office/drawing/2014/main" id="{5E56B44F-DF47-F2EA-608B-6D9C3A56FA38}"/>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9" name="TextBox 78">
              <a:extLst>
                <a:ext uri="{FF2B5EF4-FFF2-40B4-BE49-F238E27FC236}">
                  <a16:creationId xmlns:a16="http://schemas.microsoft.com/office/drawing/2014/main" id="{85616B99-30D7-59C4-6B28-DDAB7C96FEE0}"/>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Player2</a:t>
              </a:r>
              <a:endParaRPr lang="ko-KR" altLang="en-US" b="1" dirty="0">
                <a:latin typeface="Y콤퓨타체" panose="02000500040000000000" pitchFamily="50" charset="-127"/>
                <a:ea typeface="Y콤퓨타체" panose="02000500040000000000" pitchFamily="50" charset="-127"/>
              </a:endParaRPr>
            </a:p>
          </p:txBody>
        </p:sp>
      </p:grpSp>
      <p:grpSp>
        <p:nvGrpSpPr>
          <p:cNvPr id="84" name="그룹 83">
            <a:extLst>
              <a:ext uri="{FF2B5EF4-FFF2-40B4-BE49-F238E27FC236}">
                <a16:creationId xmlns:a16="http://schemas.microsoft.com/office/drawing/2014/main" id="{58B9BB30-9CCB-16D1-4D1E-EB0C00CBD3E1}"/>
              </a:ext>
            </a:extLst>
          </p:cNvPr>
          <p:cNvGrpSpPr/>
          <p:nvPr/>
        </p:nvGrpSpPr>
        <p:grpSpPr>
          <a:xfrm>
            <a:off x="8362956" y="5429200"/>
            <a:ext cx="1619244" cy="1170997"/>
            <a:chOff x="7148886" y="1634862"/>
            <a:chExt cx="1619244" cy="1170997"/>
          </a:xfrm>
        </p:grpSpPr>
        <p:pic>
          <p:nvPicPr>
            <p:cNvPr id="85" name="그림 84">
              <a:extLst>
                <a:ext uri="{FF2B5EF4-FFF2-40B4-BE49-F238E27FC236}">
                  <a16:creationId xmlns:a16="http://schemas.microsoft.com/office/drawing/2014/main" id="{4F1D8BEF-1BE5-F646-9D24-6982C60BB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86" name="그룹 85">
              <a:extLst>
                <a:ext uri="{FF2B5EF4-FFF2-40B4-BE49-F238E27FC236}">
                  <a16:creationId xmlns:a16="http://schemas.microsoft.com/office/drawing/2014/main" id="{95C2AD6B-5EB7-6345-5922-6E6BEF7E2F2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8" name="직사각형 39">
                <a:extLst>
                  <a:ext uri="{FF2B5EF4-FFF2-40B4-BE49-F238E27FC236}">
                    <a16:creationId xmlns:a16="http://schemas.microsoft.com/office/drawing/2014/main" id="{591DD52C-20EC-24D0-6BBB-FEECB30F5D69}"/>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9" name="직사각형 40">
                <a:extLst>
                  <a:ext uri="{FF2B5EF4-FFF2-40B4-BE49-F238E27FC236}">
                    <a16:creationId xmlns:a16="http://schemas.microsoft.com/office/drawing/2014/main" id="{1D7FE8A8-3C00-B91F-7263-F94AACE60512}"/>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0" name="직사각형 41">
                <a:extLst>
                  <a:ext uri="{FF2B5EF4-FFF2-40B4-BE49-F238E27FC236}">
                    <a16:creationId xmlns:a16="http://schemas.microsoft.com/office/drawing/2014/main" id="{E432E8E4-7AE2-89A9-67E5-38BE781101AF}"/>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1" name="직사각형 42">
                <a:extLst>
                  <a:ext uri="{FF2B5EF4-FFF2-40B4-BE49-F238E27FC236}">
                    <a16:creationId xmlns:a16="http://schemas.microsoft.com/office/drawing/2014/main" id="{B5368698-C073-04AD-BF16-1A87A7BA77FA}"/>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87" name="TextBox 86">
              <a:extLst>
                <a:ext uri="{FF2B5EF4-FFF2-40B4-BE49-F238E27FC236}">
                  <a16:creationId xmlns:a16="http://schemas.microsoft.com/office/drawing/2014/main" id="{DE82CBF7-F411-028E-29C6-4CF18E47C407}"/>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Player3</a:t>
              </a:r>
              <a:endParaRPr lang="ko-KR" altLang="en-US" b="1" dirty="0">
                <a:latin typeface="Y콤퓨타체" panose="02000500040000000000" pitchFamily="50" charset="-127"/>
                <a:ea typeface="Y콤퓨타체" panose="02000500040000000000" pitchFamily="50" charset="-127"/>
              </a:endParaRPr>
            </a:p>
          </p:txBody>
        </p:sp>
      </p:grpSp>
      <p:pic>
        <p:nvPicPr>
          <p:cNvPr id="92" name="그림 91">
            <a:extLst>
              <a:ext uri="{FF2B5EF4-FFF2-40B4-BE49-F238E27FC236}">
                <a16:creationId xmlns:a16="http://schemas.microsoft.com/office/drawing/2014/main" id="{6CD0F7C6-A4DB-1FD3-6835-D41C3E233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707" y="4061456"/>
            <a:ext cx="302270" cy="302270"/>
          </a:xfrm>
          <a:prstGeom prst="rect">
            <a:avLst/>
          </a:prstGeom>
        </p:spPr>
      </p:pic>
      <p:grpSp>
        <p:nvGrpSpPr>
          <p:cNvPr id="93" name="그룹 92">
            <a:extLst>
              <a:ext uri="{FF2B5EF4-FFF2-40B4-BE49-F238E27FC236}">
                <a16:creationId xmlns:a16="http://schemas.microsoft.com/office/drawing/2014/main" id="{B8B83026-7132-4E4A-AC5C-AF0368198204}"/>
              </a:ext>
            </a:extLst>
          </p:cNvPr>
          <p:cNvGrpSpPr/>
          <p:nvPr/>
        </p:nvGrpSpPr>
        <p:grpSpPr>
          <a:xfrm>
            <a:off x="5666539" y="5482180"/>
            <a:ext cx="1619244" cy="1118017"/>
            <a:chOff x="5666539" y="4817154"/>
            <a:chExt cx="1619244" cy="1118017"/>
          </a:xfrm>
        </p:grpSpPr>
        <p:grpSp>
          <p:nvGrpSpPr>
            <p:cNvPr id="94" name="그룹 93">
              <a:extLst>
                <a:ext uri="{FF2B5EF4-FFF2-40B4-BE49-F238E27FC236}">
                  <a16:creationId xmlns:a16="http://schemas.microsoft.com/office/drawing/2014/main" id="{C0A73442-2656-AAC6-543B-8BA81FCA5B64}"/>
                </a:ext>
              </a:extLst>
            </p:cNvPr>
            <p:cNvGrpSpPr/>
            <p:nvPr/>
          </p:nvGrpSpPr>
          <p:grpSpPr>
            <a:xfrm>
              <a:off x="5666539" y="4817154"/>
              <a:ext cx="1619244" cy="1118017"/>
              <a:chOff x="4732877" y="4555523"/>
              <a:chExt cx="1619244" cy="1118017"/>
            </a:xfrm>
          </p:grpSpPr>
          <p:pic>
            <p:nvPicPr>
              <p:cNvPr id="96" name="그림 95">
                <a:extLst>
                  <a:ext uri="{FF2B5EF4-FFF2-40B4-BE49-F238E27FC236}">
                    <a16:creationId xmlns:a16="http://schemas.microsoft.com/office/drawing/2014/main" id="{0365F5CB-14FD-E829-0210-1F2F4965F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482" y="4555523"/>
                <a:ext cx="770909" cy="770909"/>
              </a:xfrm>
              <a:prstGeom prst="rect">
                <a:avLst/>
              </a:prstGeom>
            </p:spPr>
          </p:pic>
          <p:grpSp>
            <p:nvGrpSpPr>
              <p:cNvPr id="97" name="그룹 96">
                <a:extLst>
                  <a:ext uri="{FF2B5EF4-FFF2-40B4-BE49-F238E27FC236}">
                    <a16:creationId xmlns:a16="http://schemas.microsoft.com/office/drawing/2014/main" id="{6025E251-2D28-33CF-6174-FC467AC8B16A}"/>
                  </a:ext>
                </a:extLst>
              </p:cNvPr>
              <p:cNvGrpSpPr/>
              <p:nvPr/>
            </p:nvGrpSpPr>
            <p:grpSpPr>
              <a:xfrm>
                <a:off x="4732877" y="4725639"/>
                <a:ext cx="1619244" cy="947901"/>
                <a:chOff x="7148886" y="1857958"/>
                <a:chExt cx="1619244" cy="947901"/>
              </a:xfrm>
            </p:grpSpPr>
            <p:grpSp>
              <p:nvGrpSpPr>
                <p:cNvPr id="98" name="그룹 97">
                  <a:extLst>
                    <a:ext uri="{FF2B5EF4-FFF2-40B4-BE49-F238E27FC236}">
                      <a16:creationId xmlns:a16="http://schemas.microsoft.com/office/drawing/2014/main" id="{A406DF9E-C395-7E13-ADA4-3041C4B54548}"/>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00" name="직사각형 39">
                    <a:extLst>
                      <a:ext uri="{FF2B5EF4-FFF2-40B4-BE49-F238E27FC236}">
                        <a16:creationId xmlns:a16="http://schemas.microsoft.com/office/drawing/2014/main" id="{E6DA7A87-06A0-8F4B-89BC-D60714DE253B}"/>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1" name="직사각형 40">
                    <a:extLst>
                      <a:ext uri="{FF2B5EF4-FFF2-40B4-BE49-F238E27FC236}">
                        <a16:creationId xmlns:a16="http://schemas.microsoft.com/office/drawing/2014/main" id="{8072EF8E-FD59-B0B7-AB9A-C7ED4C31E551}"/>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2" name="직사각형 41">
                    <a:extLst>
                      <a:ext uri="{FF2B5EF4-FFF2-40B4-BE49-F238E27FC236}">
                        <a16:creationId xmlns:a16="http://schemas.microsoft.com/office/drawing/2014/main" id="{634352E1-F414-0A73-E2A2-D799936C271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3" name="직사각형 42">
                    <a:extLst>
                      <a:ext uri="{FF2B5EF4-FFF2-40B4-BE49-F238E27FC236}">
                        <a16:creationId xmlns:a16="http://schemas.microsoft.com/office/drawing/2014/main" id="{54705A9B-728E-C69A-F13A-6561D3450BE2}"/>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99" name="TextBox 98">
                  <a:extLst>
                    <a:ext uri="{FF2B5EF4-FFF2-40B4-BE49-F238E27FC236}">
                      <a16:creationId xmlns:a16="http://schemas.microsoft.com/office/drawing/2014/main" id="{0BB58043-C79B-D3C4-8719-7D00BEA0E684}"/>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Player4</a:t>
                  </a:r>
                  <a:endParaRPr lang="ko-KR" altLang="en-US" b="1" dirty="0">
                    <a:latin typeface="Y콤퓨타체" panose="02000500040000000000" pitchFamily="50" charset="-127"/>
                    <a:ea typeface="Y콤퓨타체" panose="02000500040000000000" pitchFamily="50" charset="-127"/>
                  </a:endParaRPr>
                </a:p>
              </p:txBody>
            </p:sp>
          </p:grpSp>
        </p:grpSp>
        <p:pic>
          <p:nvPicPr>
            <p:cNvPr id="95" name="그림 94">
              <a:extLst>
                <a:ext uri="{FF2B5EF4-FFF2-40B4-BE49-F238E27FC236}">
                  <a16:creationId xmlns:a16="http://schemas.microsoft.com/office/drawing/2014/main" id="{F2B0411C-E807-1CB5-1E04-72F82BC09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24" y="5243129"/>
              <a:ext cx="289652" cy="289652"/>
            </a:xfrm>
            <a:prstGeom prst="rect">
              <a:avLst/>
            </a:prstGeom>
          </p:spPr>
        </p:pic>
      </p:grpSp>
      <p:pic>
        <p:nvPicPr>
          <p:cNvPr id="104" name="그림 103">
            <a:extLst>
              <a:ext uri="{FF2B5EF4-FFF2-40B4-BE49-F238E27FC236}">
                <a16:creationId xmlns:a16="http://schemas.microsoft.com/office/drawing/2014/main" id="{E4C1CE8A-3CBA-0A35-12F0-0F8E5D8D5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999" y="2764509"/>
            <a:ext cx="289196" cy="289196"/>
          </a:xfrm>
          <a:prstGeom prst="rect">
            <a:avLst/>
          </a:prstGeom>
        </p:spPr>
      </p:pic>
      <p:pic>
        <p:nvPicPr>
          <p:cNvPr id="105" name="그림 104">
            <a:extLst>
              <a:ext uri="{FF2B5EF4-FFF2-40B4-BE49-F238E27FC236}">
                <a16:creationId xmlns:a16="http://schemas.microsoft.com/office/drawing/2014/main" id="{336B3118-5FC7-97D8-DC2E-4931BF7DE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946" y="4064312"/>
            <a:ext cx="319087" cy="319087"/>
          </a:xfrm>
          <a:prstGeom prst="rect">
            <a:avLst/>
          </a:prstGeom>
        </p:spPr>
      </p:pic>
      <p:pic>
        <p:nvPicPr>
          <p:cNvPr id="106" name="그림 105">
            <a:extLst>
              <a:ext uri="{FF2B5EF4-FFF2-40B4-BE49-F238E27FC236}">
                <a16:creationId xmlns:a16="http://schemas.microsoft.com/office/drawing/2014/main" id="{34387B69-FF37-AD04-7C72-2612C6F067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576" y="5891409"/>
            <a:ext cx="324597" cy="324597"/>
          </a:xfrm>
          <a:prstGeom prst="rect">
            <a:avLst/>
          </a:prstGeom>
        </p:spPr>
      </p:pic>
      <p:grpSp>
        <p:nvGrpSpPr>
          <p:cNvPr id="107" name="그룹 106">
            <a:extLst>
              <a:ext uri="{FF2B5EF4-FFF2-40B4-BE49-F238E27FC236}">
                <a16:creationId xmlns:a16="http://schemas.microsoft.com/office/drawing/2014/main" id="{F76CA92A-6194-C771-9025-8C0EDB650FD1}"/>
              </a:ext>
            </a:extLst>
          </p:cNvPr>
          <p:cNvGrpSpPr/>
          <p:nvPr/>
        </p:nvGrpSpPr>
        <p:grpSpPr>
          <a:xfrm>
            <a:off x="6395471" y="1081720"/>
            <a:ext cx="3192491" cy="662180"/>
            <a:chOff x="1284692" y="1353831"/>
            <a:chExt cx="2451552" cy="469119"/>
          </a:xfrm>
          <a:effectLst>
            <a:outerShdw blurRad="50800" dist="38100" dir="5400000" algn="t" rotWithShape="0">
              <a:prstClr val="black">
                <a:alpha val="40000"/>
              </a:prstClr>
            </a:outerShdw>
          </a:effectLst>
        </p:grpSpPr>
        <p:pic>
          <p:nvPicPr>
            <p:cNvPr id="108" name="그림 107">
              <a:extLst>
                <a:ext uri="{FF2B5EF4-FFF2-40B4-BE49-F238E27FC236}">
                  <a16:creationId xmlns:a16="http://schemas.microsoft.com/office/drawing/2014/main" id="{5C11DC7E-4C2F-F447-49D4-ED0E58EA9E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7216" y="1353831"/>
              <a:ext cx="445424" cy="445422"/>
            </a:xfrm>
            <a:prstGeom prst="rect">
              <a:avLst/>
            </a:prstGeom>
          </p:spPr>
        </p:pic>
        <p:sp>
          <p:nvSpPr>
            <p:cNvPr id="109" name="직사각형 108">
              <a:extLst>
                <a:ext uri="{FF2B5EF4-FFF2-40B4-BE49-F238E27FC236}">
                  <a16:creationId xmlns:a16="http://schemas.microsoft.com/office/drawing/2014/main" id="{1687ECFF-5130-7977-18AC-ECE062798798}"/>
                </a:ext>
              </a:extLst>
            </p:cNvPr>
            <p:cNvSpPr/>
            <p:nvPr/>
          </p:nvSpPr>
          <p:spPr>
            <a:xfrm>
              <a:off x="1284692" y="1370562"/>
              <a:ext cx="1103224" cy="4523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Round 1</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sp>
          <p:nvSpPr>
            <p:cNvPr id="110" name="직사각형 109">
              <a:extLst>
                <a:ext uri="{FF2B5EF4-FFF2-40B4-BE49-F238E27FC236}">
                  <a16:creationId xmlns:a16="http://schemas.microsoft.com/office/drawing/2014/main" id="{E4CF4A6C-2A55-AC2E-6B81-C70E191DED43}"/>
                </a:ext>
              </a:extLst>
            </p:cNvPr>
            <p:cNvSpPr/>
            <p:nvPr/>
          </p:nvSpPr>
          <p:spPr>
            <a:xfrm>
              <a:off x="2803477" y="1366401"/>
              <a:ext cx="932767" cy="452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HAPPY</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grpSp>
      <p:grpSp>
        <p:nvGrpSpPr>
          <p:cNvPr id="111" name="그룹 110">
            <a:extLst>
              <a:ext uri="{FF2B5EF4-FFF2-40B4-BE49-F238E27FC236}">
                <a16:creationId xmlns:a16="http://schemas.microsoft.com/office/drawing/2014/main" id="{A3B0C460-CB4F-BF86-95DC-7BEDC657D93A}"/>
              </a:ext>
            </a:extLst>
          </p:cNvPr>
          <p:cNvGrpSpPr/>
          <p:nvPr/>
        </p:nvGrpSpPr>
        <p:grpSpPr>
          <a:xfrm>
            <a:off x="6240731" y="1829014"/>
            <a:ext cx="3991958" cy="190400"/>
            <a:chOff x="1791732" y="-264957"/>
            <a:chExt cx="3142961" cy="122275"/>
          </a:xfrm>
          <a:effectLst>
            <a:outerShdw blurRad="50800" dist="38100" dir="5400000" algn="t" rotWithShape="0">
              <a:prstClr val="black">
                <a:alpha val="40000"/>
              </a:prstClr>
            </a:outerShdw>
          </a:effectLst>
        </p:grpSpPr>
        <p:sp>
          <p:nvSpPr>
            <p:cNvPr id="112" name="사각형: 둥근 모서리 76">
              <a:extLst>
                <a:ext uri="{FF2B5EF4-FFF2-40B4-BE49-F238E27FC236}">
                  <a16:creationId xmlns:a16="http://schemas.microsoft.com/office/drawing/2014/main" id="{EA999874-7AB1-C051-D853-644F605095FF}"/>
                </a:ext>
              </a:extLst>
            </p:cNvPr>
            <p:cNvSpPr/>
            <p:nvPr/>
          </p:nvSpPr>
          <p:spPr>
            <a:xfrm>
              <a:off x="1791732" y="-264957"/>
              <a:ext cx="3142961" cy="122275"/>
            </a:xfrm>
            <a:prstGeom prst="roundRect">
              <a:avLst>
                <a:gd name="adj" fmla="val 50000"/>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13" name="사각형: 둥근 모서리 77">
              <a:extLst>
                <a:ext uri="{FF2B5EF4-FFF2-40B4-BE49-F238E27FC236}">
                  <a16:creationId xmlns:a16="http://schemas.microsoft.com/office/drawing/2014/main" id="{7C170793-3713-3BAC-59C5-A16F5DC098D1}"/>
                </a:ext>
              </a:extLst>
            </p:cNvPr>
            <p:cNvSpPr/>
            <p:nvPr/>
          </p:nvSpPr>
          <p:spPr>
            <a:xfrm>
              <a:off x="1803935" y="-252229"/>
              <a:ext cx="2298489" cy="99241"/>
            </a:xfrm>
            <a:prstGeom prst="roundRect">
              <a:avLst>
                <a:gd name="adj" fmla="val 50000"/>
              </a:avLst>
            </a:prstGeom>
            <a:solidFill>
              <a:srgbClr val="D62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pic>
        <p:nvPicPr>
          <p:cNvPr id="114" name="그림 113">
            <a:extLst>
              <a:ext uri="{FF2B5EF4-FFF2-40B4-BE49-F238E27FC236}">
                <a16:creationId xmlns:a16="http://schemas.microsoft.com/office/drawing/2014/main" id="{15B0496A-5169-6063-FB09-3AC64CE315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8356" y="1724306"/>
            <a:ext cx="442388" cy="415055"/>
          </a:xfrm>
          <a:prstGeom prst="rect">
            <a:avLst/>
          </a:prstGeom>
          <a:effectLst>
            <a:outerShdw blurRad="50800" dist="38100" dir="2700000" algn="tl" rotWithShape="0">
              <a:prstClr val="black">
                <a:alpha val="40000"/>
              </a:prstClr>
            </a:outerShdw>
          </a:effectLst>
        </p:spPr>
      </p:pic>
      <p:sp>
        <p:nvSpPr>
          <p:cNvPr id="116" name="없음 기호[&quot;] 115">
            <a:extLst>
              <a:ext uri="{FF2B5EF4-FFF2-40B4-BE49-F238E27FC236}">
                <a16:creationId xmlns:a16="http://schemas.microsoft.com/office/drawing/2014/main" id="{008B5E05-B9F8-3854-E8F9-1055A55F51AC}"/>
              </a:ext>
            </a:extLst>
          </p:cNvPr>
          <p:cNvSpPr/>
          <p:nvPr/>
        </p:nvSpPr>
        <p:spPr>
          <a:xfrm>
            <a:off x="5488530" y="3564895"/>
            <a:ext cx="1464445" cy="1360383"/>
          </a:xfrm>
          <a:prstGeom prst="noSmoking">
            <a:avLst>
              <a:gd name="adj" fmla="val 11609"/>
            </a:avLst>
          </a:prstGeom>
          <a:solidFill>
            <a:srgbClr val="C00000">
              <a:alpha val="51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solidFill>
                <a:schemeClr val="tx1"/>
              </a:solidFill>
            </a:endParaRPr>
          </a:p>
        </p:txBody>
      </p:sp>
      <p:sp>
        <p:nvSpPr>
          <p:cNvPr id="117" name="없음 기호[&quot;] 116">
            <a:extLst>
              <a:ext uri="{FF2B5EF4-FFF2-40B4-BE49-F238E27FC236}">
                <a16:creationId xmlns:a16="http://schemas.microsoft.com/office/drawing/2014/main" id="{CEE0AFCB-964F-5EBC-1A53-36995E0B5739}"/>
              </a:ext>
            </a:extLst>
          </p:cNvPr>
          <p:cNvSpPr/>
          <p:nvPr/>
        </p:nvSpPr>
        <p:spPr>
          <a:xfrm>
            <a:off x="9348162" y="3586381"/>
            <a:ext cx="1464445" cy="1360383"/>
          </a:xfrm>
          <a:prstGeom prst="noSmoking">
            <a:avLst>
              <a:gd name="adj" fmla="val 11609"/>
            </a:avLst>
          </a:prstGeom>
          <a:solidFill>
            <a:srgbClr val="C00000">
              <a:alpha val="51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solidFill>
                <a:schemeClr val="tx1"/>
              </a:solidFill>
            </a:endParaRPr>
          </a:p>
        </p:txBody>
      </p:sp>
    </p:spTree>
    <p:extLst>
      <p:ext uri="{BB962C8B-B14F-4D97-AF65-F5344CB8AC3E}">
        <p14:creationId xmlns:p14="http://schemas.microsoft.com/office/powerpoint/2010/main" val="2920910868"/>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모서리가 둥근 직사각형 114">
            <a:extLst>
              <a:ext uri="{FF2B5EF4-FFF2-40B4-BE49-F238E27FC236}">
                <a16:creationId xmlns:a16="http://schemas.microsoft.com/office/drawing/2014/main" id="{CD0BC18D-4302-57AB-71A5-5DA28CA6F32A}"/>
              </a:ext>
            </a:extLst>
          </p:cNvPr>
          <p:cNvSpPr/>
          <p:nvPr/>
        </p:nvSpPr>
        <p:spPr>
          <a:xfrm>
            <a:off x="4639503" y="1309890"/>
            <a:ext cx="6833243" cy="5264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17</a:t>
            </a:fld>
            <a:endParaRPr kumimoji="1" lang="ko-KR" altLang="en-US"/>
          </a:p>
        </p:txBody>
      </p:sp>
      <p:pic>
        <p:nvPicPr>
          <p:cNvPr id="12" name="그림 11" descr="패턴, 사각형, 픽셀이(가) 표시된 사진&#10;&#10;자동 생성된 설명">
            <a:extLst>
              <a:ext uri="{FF2B5EF4-FFF2-40B4-BE49-F238E27FC236}">
                <a16:creationId xmlns:a16="http://schemas.microsoft.com/office/drawing/2014/main" id="{8A74DACB-A81F-1F6A-C000-779197D732F1}"/>
              </a:ext>
            </a:extLst>
          </p:cNvPr>
          <p:cNvPicPr>
            <a:picLocks noChangeAspect="1"/>
          </p:cNvPicPr>
          <p:nvPr/>
        </p:nvPicPr>
        <p:blipFill>
          <a:blip r:embed="rId3"/>
          <a:stretch>
            <a:fillRect/>
          </a:stretch>
        </p:blipFill>
        <p:spPr>
          <a:xfrm>
            <a:off x="444437" y="1724604"/>
            <a:ext cx="4076120" cy="4076120"/>
          </a:xfrm>
          <a:prstGeom prst="rect">
            <a:avLst/>
          </a:prstGeom>
        </p:spPr>
      </p:pic>
      <p:sp>
        <p:nvSpPr>
          <p:cNvPr id="8" name="슬라이드 번호 개체 틀 12">
            <a:extLst>
              <a:ext uri="{FF2B5EF4-FFF2-40B4-BE49-F238E27FC236}">
                <a16:creationId xmlns:a16="http://schemas.microsoft.com/office/drawing/2014/main" id="{F5D852F9-14E4-4F0A-B734-6E311092CB1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633585DC-F2A3-834D-ABF3-456A4245D92B}" type="slidenum">
              <a:rPr kumimoji="1" lang="ko-KR" altLang="en-US" smtClean="0"/>
              <a:pPr/>
              <a:t>17</a:t>
            </a:fld>
            <a:endParaRPr kumimoji="1" lang="ko-KR" altLang="en-US"/>
          </a:p>
        </p:txBody>
      </p:sp>
      <p:grpSp>
        <p:nvGrpSpPr>
          <p:cNvPr id="9" name="그룹 8">
            <a:extLst>
              <a:ext uri="{FF2B5EF4-FFF2-40B4-BE49-F238E27FC236}">
                <a16:creationId xmlns:a16="http://schemas.microsoft.com/office/drawing/2014/main" id="{7224D7B3-193D-8841-F4E7-0278708FFF9C}"/>
              </a:ext>
            </a:extLst>
          </p:cNvPr>
          <p:cNvGrpSpPr/>
          <p:nvPr/>
        </p:nvGrpSpPr>
        <p:grpSpPr>
          <a:xfrm>
            <a:off x="7148886" y="2299888"/>
            <a:ext cx="1619244" cy="1170997"/>
            <a:chOff x="7148886" y="1634862"/>
            <a:chExt cx="1619244" cy="1170997"/>
          </a:xfrm>
        </p:grpSpPr>
        <p:pic>
          <p:nvPicPr>
            <p:cNvPr id="15" name="그림 14">
              <a:extLst>
                <a:ext uri="{FF2B5EF4-FFF2-40B4-BE49-F238E27FC236}">
                  <a16:creationId xmlns:a16="http://schemas.microsoft.com/office/drawing/2014/main" id="{C3BD5C7D-6948-244C-E337-714951E5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16" name="그룹 15">
              <a:extLst>
                <a:ext uri="{FF2B5EF4-FFF2-40B4-BE49-F238E27FC236}">
                  <a16:creationId xmlns:a16="http://schemas.microsoft.com/office/drawing/2014/main" id="{EAE1CBA7-2CF9-58CE-EEBA-6B9C8409246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9" name="직사각형 39">
                <a:extLst>
                  <a:ext uri="{FF2B5EF4-FFF2-40B4-BE49-F238E27FC236}">
                    <a16:creationId xmlns:a16="http://schemas.microsoft.com/office/drawing/2014/main" id="{3A56E277-9D6C-5C72-25B0-A7E269BA1ACD}"/>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2" name="직사각형 40">
                <a:extLst>
                  <a:ext uri="{FF2B5EF4-FFF2-40B4-BE49-F238E27FC236}">
                    <a16:creationId xmlns:a16="http://schemas.microsoft.com/office/drawing/2014/main" id="{2E172802-2025-A140-2608-5871A6A0D71D}"/>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6" name="직사각형 41">
                <a:extLst>
                  <a:ext uri="{FF2B5EF4-FFF2-40B4-BE49-F238E27FC236}">
                    <a16:creationId xmlns:a16="http://schemas.microsoft.com/office/drawing/2014/main" id="{98CEF8AA-2D70-DF1A-7BD9-3520AF09F8F3}"/>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7" name="직사각형 42">
                <a:extLst>
                  <a:ext uri="{FF2B5EF4-FFF2-40B4-BE49-F238E27FC236}">
                    <a16:creationId xmlns:a16="http://schemas.microsoft.com/office/drawing/2014/main" id="{6C81A57F-FC60-5F39-870A-F25552C629C1}"/>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18" name="TextBox 17">
              <a:extLst>
                <a:ext uri="{FF2B5EF4-FFF2-40B4-BE49-F238E27FC236}">
                  <a16:creationId xmlns:a16="http://schemas.microsoft.com/office/drawing/2014/main" id="{B9A1C8A7-E0BC-483D-2B5C-464E667469F9}"/>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Player1</a:t>
              </a:r>
              <a:endParaRPr lang="ko-KR" altLang="en-US" b="1" dirty="0">
                <a:latin typeface="Y콤퓨타체" panose="02000500040000000000" pitchFamily="50" charset="-127"/>
                <a:ea typeface="Y콤퓨타체" panose="02000500040000000000" pitchFamily="50" charset="-127"/>
              </a:endParaRPr>
            </a:p>
          </p:txBody>
        </p:sp>
      </p:grpSp>
      <p:grpSp>
        <p:nvGrpSpPr>
          <p:cNvPr id="68" name="그룹 67">
            <a:extLst>
              <a:ext uri="{FF2B5EF4-FFF2-40B4-BE49-F238E27FC236}">
                <a16:creationId xmlns:a16="http://schemas.microsoft.com/office/drawing/2014/main" id="{DF07A112-5047-2F4F-64E6-8E80E04CEAE3}"/>
              </a:ext>
            </a:extLst>
          </p:cNvPr>
          <p:cNvGrpSpPr/>
          <p:nvPr/>
        </p:nvGrpSpPr>
        <p:grpSpPr>
          <a:xfrm>
            <a:off x="5224340" y="3622230"/>
            <a:ext cx="1619244" cy="1170997"/>
            <a:chOff x="7148886" y="1634862"/>
            <a:chExt cx="1619244" cy="1170997"/>
          </a:xfrm>
        </p:grpSpPr>
        <p:pic>
          <p:nvPicPr>
            <p:cNvPr id="69" name="그림 68">
              <a:extLst>
                <a:ext uri="{FF2B5EF4-FFF2-40B4-BE49-F238E27FC236}">
                  <a16:creationId xmlns:a16="http://schemas.microsoft.com/office/drawing/2014/main" id="{8B946D6D-8193-1C12-D08E-C2E305715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0" name="그룹 69">
              <a:extLst>
                <a:ext uri="{FF2B5EF4-FFF2-40B4-BE49-F238E27FC236}">
                  <a16:creationId xmlns:a16="http://schemas.microsoft.com/office/drawing/2014/main" id="{E65C787F-9128-96CC-5E10-6133306CF12B}"/>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72" name="직사각형 39">
                <a:extLst>
                  <a:ext uri="{FF2B5EF4-FFF2-40B4-BE49-F238E27FC236}">
                    <a16:creationId xmlns:a16="http://schemas.microsoft.com/office/drawing/2014/main" id="{1E8BC33F-70C4-3FFB-4673-87800AB5F106}"/>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3" name="직사각형 40">
                <a:extLst>
                  <a:ext uri="{FF2B5EF4-FFF2-40B4-BE49-F238E27FC236}">
                    <a16:creationId xmlns:a16="http://schemas.microsoft.com/office/drawing/2014/main" id="{48E66D6E-D083-F676-C964-4B4C8A9FBF07}"/>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4" name="직사각형 41">
                <a:extLst>
                  <a:ext uri="{FF2B5EF4-FFF2-40B4-BE49-F238E27FC236}">
                    <a16:creationId xmlns:a16="http://schemas.microsoft.com/office/drawing/2014/main" id="{B02396AB-376B-5615-3D1F-A7FA1B02A12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직사각형 42">
                <a:extLst>
                  <a:ext uri="{FF2B5EF4-FFF2-40B4-BE49-F238E27FC236}">
                    <a16:creationId xmlns:a16="http://schemas.microsoft.com/office/drawing/2014/main" id="{A630621C-A306-0BAC-12CC-95833448F4A0}"/>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1" name="TextBox 70">
              <a:extLst>
                <a:ext uri="{FF2B5EF4-FFF2-40B4-BE49-F238E27FC236}">
                  <a16:creationId xmlns:a16="http://schemas.microsoft.com/office/drawing/2014/main" id="{3DF8A49B-8DAD-CBF6-99DC-E3704EDC379C}"/>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Player5</a:t>
              </a:r>
              <a:endParaRPr lang="ko-KR" altLang="en-US" b="1" dirty="0">
                <a:latin typeface="Y콤퓨타체" panose="02000500040000000000" pitchFamily="50" charset="-127"/>
                <a:ea typeface="Y콤퓨타체" panose="02000500040000000000" pitchFamily="50" charset="-127"/>
              </a:endParaRPr>
            </a:p>
          </p:txBody>
        </p:sp>
      </p:grpSp>
      <p:grpSp>
        <p:nvGrpSpPr>
          <p:cNvPr id="76" name="그룹 75">
            <a:extLst>
              <a:ext uri="{FF2B5EF4-FFF2-40B4-BE49-F238E27FC236}">
                <a16:creationId xmlns:a16="http://schemas.microsoft.com/office/drawing/2014/main" id="{0BEC556E-6605-7075-BA2E-3FCDBC205572}"/>
              </a:ext>
            </a:extLst>
          </p:cNvPr>
          <p:cNvGrpSpPr/>
          <p:nvPr/>
        </p:nvGrpSpPr>
        <p:grpSpPr>
          <a:xfrm>
            <a:off x="9017779" y="3618386"/>
            <a:ext cx="1619244" cy="1170997"/>
            <a:chOff x="7148886" y="1634862"/>
            <a:chExt cx="1619244" cy="1170997"/>
          </a:xfrm>
        </p:grpSpPr>
        <p:pic>
          <p:nvPicPr>
            <p:cNvPr id="77" name="그림 76">
              <a:extLst>
                <a:ext uri="{FF2B5EF4-FFF2-40B4-BE49-F238E27FC236}">
                  <a16:creationId xmlns:a16="http://schemas.microsoft.com/office/drawing/2014/main" id="{0848CE67-1576-DAAD-B840-EBEBC2999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8" name="그룹 77">
              <a:extLst>
                <a:ext uri="{FF2B5EF4-FFF2-40B4-BE49-F238E27FC236}">
                  <a16:creationId xmlns:a16="http://schemas.microsoft.com/office/drawing/2014/main" id="{B749DE01-C8BB-9672-7E56-D663BC94B60F}"/>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0" name="직사각형 39">
                <a:extLst>
                  <a:ext uri="{FF2B5EF4-FFF2-40B4-BE49-F238E27FC236}">
                    <a16:creationId xmlns:a16="http://schemas.microsoft.com/office/drawing/2014/main" id="{3255FC3C-656D-4A4A-EF22-08359FA8B328}"/>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1" name="직사각형 40">
                <a:extLst>
                  <a:ext uri="{FF2B5EF4-FFF2-40B4-BE49-F238E27FC236}">
                    <a16:creationId xmlns:a16="http://schemas.microsoft.com/office/drawing/2014/main" id="{B8213627-D985-2CCD-8AC2-9E7189C0BAF3}"/>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2" name="직사각형 41">
                <a:extLst>
                  <a:ext uri="{FF2B5EF4-FFF2-40B4-BE49-F238E27FC236}">
                    <a16:creationId xmlns:a16="http://schemas.microsoft.com/office/drawing/2014/main" id="{4486381D-ED73-A824-C00F-6C02E21EDF28}"/>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3" name="직사각형 42">
                <a:extLst>
                  <a:ext uri="{FF2B5EF4-FFF2-40B4-BE49-F238E27FC236}">
                    <a16:creationId xmlns:a16="http://schemas.microsoft.com/office/drawing/2014/main" id="{5E56B44F-DF47-F2EA-608B-6D9C3A56FA38}"/>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9" name="TextBox 78">
              <a:extLst>
                <a:ext uri="{FF2B5EF4-FFF2-40B4-BE49-F238E27FC236}">
                  <a16:creationId xmlns:a16="http://schemas.microsoft.com/office/drawing/2014/main" id="{85616B99-30D7-59C4-6B28-DDAB7C96FEE0}"/>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Player2</a:t>
              </a:r>
              <a:endParaRPr lang="ko-KR" altLang="en-US" b="1" dirty="0">
                <a:latin typeface="Y콤퓨타체" panose="02000500040000000000" pitchFamily="50" charset="-127"/>
                <a:ea typeface="Y콤퓨타체" panose="02000500040000000000" pitchFamily="50" charset="-127"/>
              </a:endParaRPr>
            </a:p>
          </p:txBody>
        </p:sp>
      </p:grpSp>
      <p:grpSp>
        <p:nvGrpSpPr>
          <p:cNvPr id="84" name="그룹 83">
            <a:extLst>
              <a:ext uri="{FF2B5EF4-FFF2-40B4-BE49-F238E27FC236}">
                <a16:creationId xmlns:a16="http://schemas.microsoft.com/office/drawing/2014/main" id="{58B9BB30-9CCB-16D1-4D1E-EB0C00CBD3E1}"/>
              </a:ext>
            </a:extLst>
          </p:cNvPr>
          <p:cNvGrpSpPr/>
          <p:nvPr/>
        </p:nvGrpSpPr>
        <p:grpSpPr>
          <a:xfrm>
            <a:off x="8362956" y="5429200"/>
            <a:ext cx="1619244" cy="1170997"/>
            <a:chOff x="7148886" y="1634862"/>
            <a:chExt cx="1619244" cy="1170997"/>
          </a:xfrm>
        </p:grpSpPr>
        <p:pic>
          <p:nvPicPr>
            <p:cNvPr id="85" name="그림 84">
              <a:extLst>
                <a:ext uri="{FF2B5EF4-FFF2-40B4-BE49-F238E27FC236}">
                  <a16:creationId xmlns:a16="http://schemas.microsoft.com/office/drawing/2014/main" id="{4F1D8BEF-1BE5-F646-9D24-6982C60BB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86" name="그룹 85">
              <a:extLst>
                <a:ext uri="{FF2B5EF4-FFF2-40B4-BE49-F238E27FC236}">
                  <a16:creationId xmlns:a16="http://schemas.microsoft.com/office/drawing/2014/main" id="{95C2AD6B-5EB7-6345-5922-6E6BEF7E2F2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8" name="직사각형 39">
                <a:extLst>
                  <a:ext uri="{FF2B5EF4-FFF2-40B4-BE49-F238E27FC236}">
                    <a16:creationId xmlns:a16="http://schemas.microsoft.com/office/drawing/2014/main" id="{591DD52C-20EC-24D0-6BBB-FEECB30F5D69}"/>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9" name="직사각형 40">
                <a:extLst>
                  <a:ext uri="{FF2B5EF4-FFF2-40B4-BE49-F238E27FC236}">
                    <a16:creationId xmlns:a16="http://schemas.microsoft.com/office/drawing/2014/main" id="{1D7FE8A8-3C00-B91F-7263-F94AACE60512}"/>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0" name="직사각형 41">
                <a:extLst>
                  <a:ext uri="{FF2B5EF4-FFF2-40B4-BE49-F238E27FC236}">
                    <a16:creationId xmlns:a16="http://schemas.microsoft.com/office/drawing/2014/main" id="{E432E8E4-7AE2-89A9-67E5-38BE781101AF}"/>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1" name="직사각형 42">
                <a:extLst>
                  <a:ext uri="{FF2B5EF4-FFF2-40B4-BE49-F238E27FC236}">
                    <a16:creationId xmlns:a16="http://schemas.microsoft.com/office/drawing/2014/main" id="{B5368698-C073-04AD-BF16-1A87A7BA77FA}"/>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87" name="TextBox 86">
              <a:extLst>
                <a:ext uri="{FF2B5EF4-FFF2-40B4-BE49-F238E27FC236}">
                  <a16:creationId xmlns:a16="http://schemas.microsoft.com/office/drawing/2014/main" id="{DE82CBF7-F411-028E-29C6-4CF18E47C407}"/>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Player3</a:t>
              </a:r>
              <a:endParaRPr lang="ko-KR" altLang="en-US" b="1" dirty="0">
                <a:latin typeface="Y콤퓨타체" panose="02000500040000000000" pitchFamily="50" charset="-127"/>
                <a:ea typeface="Y콤퓨타체" panose="02000500040000000000" pitchFamily="50" charset="-127"/>
              </a:endParaRPr>
            </a:p>
          </p:txBody>
        </p:sp>
      </p:grpSp>
      <p:pic>
        <p:nvPicPr>
          <p:cNvPr id="92" name="그림 91">
            <a:extLst>
              <a:ext uri="{FF2B5EF4-FFF2-40B4-BE49-F238E27FC236}">
                <a16:creationId xmlns:a16="http://schemas.microsoft.com/office/drawing/2014/main" id="{6CD0F7C6-A4DB-1FD3-6835-D41C3E233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707" y="4061456"/>
            <a:ext cx="302270" cy="302270"/>
          </a:xfrm>
          <a:prstGeom prst="rect">
            <a:avLst/>
          </a:prstGeom>
        </p:spPr>
      </p:pic>
      <p:grpSp>
        <p:nvGrpSpPr>
          <p:cNvPr id="93" name="그룹 92">
            <a:extLst>
              <a:ext uri="{FF2B5EF4-FFF2-40B4-BE49-F238E27FC236}">
                <a16:creationId xmlns:a16="http://schemas.microsoft.com/office/drawing/2014/main" id="{B8B83026-7132-4E4A-AC5C-AF0368198204}"/>
              </a:ext>
            </a:extLst>
          </p:cNvPr>
          <p:cNvGrpSpPr/>
          <p:nvPr/>
        </p:nvGrpSpPr>
        <p:grpSpPr>
          <a:xfrm>
            <a:off x="5666539" y="5482180"/>
            <a:ext cx="1619244" cy="1118017"/>
            <a:chOff x="5666539" y="4817154"/>
            <a:chExt cx="1619244" cy="1118017"/>
          </a:xfrm>
        </p:grpSpPr>
        <p:grpSp>
          <p:nvGrpSpPr>
            <p:cNvPr id="94" name="그룹 93">
              <a:extLst>
                <a:ext uri="{FF2B5EF4-FFF2-40B4-BE49-F238E27FC236}">
                  <a16:creationId xmlns:a16="http://schemas.microsoft.com/office/drawing/2014/main" id="{C0A73442-2656-AAC6-543B-8BA81FCA5B64}"/>
                </a:ext>
              </a:extLst>
            </p:cNvPr>
            <p:cNvGrpSpPr/>
            <p:nvPr/>
          </p:nvGrpSpPr>
          <p:grpSpPr>
            <a:xfrm>
              <a:off x="5666539" y="4817154"/>
              <a:ext cx="1619244" cy="1118017"/>
              <a:chOff x="4732877" y="4555523"/>
              <a:chExt cx="1619244" cy="1118017"/>
            </a:xfrm>
          </p:grpSpPr>
          <p:pic>
            <p:nvPicPr>
              <p:cNvPr id="96" name="그림 95">
                <a:extLst>
                  <a:ext uri="{FF2B5EF4-FFF2-40B4-BE49-F238E27FC236}">
                    <a16:creationId xmlns:a16="http://schemas.microsoft.com/office/drawing/2014/main" id="{0365F5CB-14FD-E829-0210-1F2F4965F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482" y="4555523"/>
                <a:ext cx="770909" cy="770909"/>
              </a:xfrm>
              <a:prstGeom prst="rect">
                <a:avLst/>
              </a:prstGeom>
            </p:spPr>
          </p:pic>
          <p:grpSp>
            <p:nvGrpSpPr>
              <p:cNvPr id="97" name="그룹 96">
                <a:extLst>
                  <a:ext uri="{FF2B5EF4-FFF2-40B4-BE49-F238E27FC236}">
                    <a16:creationId xmlns:a16="http://schemas.microsoft.com/office/drawing/2014/main" id="{6025E251-2D28-33CF-6174-FC467AC8B16A}"/>
                  </a:ext>
                </a:extLst>
              </p:cNvPr>
              <p:cNvGrpSpPr/>
              <p:nvPr/>
            </p:nvGrpSpPr>
            <p:grpSpPr>
              <a:xfrm>
                <a:off x="4732877" y="4725639"/>
                <a:ext cx="1619244" cy="947901"/>
                <a:chOff x="7148886" y="1857958"/>
                <a:chExt cx="1619244" cy="947901"/>
              </a:xfrm>
            </p:grpSpPr>
            <p:grpSp>
              <p:nvGrpSpPr>
                <p:cNvPr id="98" name="그룹 97">
                  <a:extLst>
                    <a:ext uri="{FF2B5EF4-FFF2-40B4-BE49-F238E27FC236}">
                      <a16:creationId xmlns:a16="http://schemas.microsoft.com/office/drawing/2014/main" id="{A406DF9E-C395-7E13-ADA4-3041C4B54548}"/>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00" name="직사각형 39">
                    <a:extLst>
                      <a:ext uri="{FF2B5EF4-FFF2-40B4-BE49-F238E27FC236}">
                        <a16:creationId xmlns:a16="http://schemas.microsoft.com/office/drawing/2014/main" id="{E6DA7A87-06A0-8F4B-89BC-D60714DE253B}"/>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1" name="직사각형 40">
                    <a:extLst>
                      <a:ext uri="{FF2B5EF4-FFF2-40B4-BE49-F238E27FC236}">
                        <a16:creationId xmlns:a16="http://schemas.microsoft.com/office/drawing/2014/main" id="{8072EF8E-FD59-B0B7-AB9A-C7ED4C31E551}"/>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2" name="직사각형 41">
                    <a:extLst>
                      <a:ext uri="{FF2B5EF4-FFF2-40B4-BE49-F238E27FC236}">
                        <a16:creationId xmlns:a16="http://schemas.microsoft.com/office/drawing/2014/main" id="{634352E1-F414-0A73-E2A2-D799936C271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3" name="직사각형 42">
                    <a:extLst>
                      <a:ext uri="{FF2B5EF4-FFF2-40B4-BE49-F238E27FC236}">
                        <a16:creationId xmlns:a16="http://schemas.microsoft.com/office/drawing/2014/main" id="{54705A9B-728E-C69A-F13A-6561D3450BE2}"/>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99" name="TextBox 98">
                  <a:extLst>
                    <a:ext uri="{FF2B5EF4-FFF2-40B4-BE49-F238E27FC236}">
                      <a16:creationId xmlns:a16="http://schemas.microsoft.com/office/drawing/2014/main" id="{0BB58043-C79B-D3C4-8719-7D00BEA0E684}"/>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Player4</a:t>
                  </a:r>
                  <a:endParaRPr lang="ko-KR" altLang="en-US" b="1" dirty="0">
                    <a:latin typeface="Y콤퓨타체" panose="02000500040000000000" pitchFamily="50" charset="-127"/>
                    <a:ea typeface="Y콤퓨타체" panose="02000500040000000000" pitchFamily="50" charset="-127"/>
                  </a:endParaRPr>
                </a:p>
              </p:txBody>
            </p:sp>
          </p:grpSp>
        </p:grpSp>
        <p:pic>
          <p:nvPicPr>
            <p:cNvPr id="95" name="그림 94">
              <a:extLst>
                <a:ext uri="{FF2B5EF4-FFF2-40B4-BE49-F238E27FC236}">
                  <a16:creationId xmlns:a16="http://schemas.microsoft.com/office/drawing/2014/main" id="{F2B0411C-E807-1CB5-1E04-72F82BC09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24" y="5243129"/>
              <a:ext cx="289652" cy="289652"/>
            </a:xfrm>
            <a:prstGeom prst="rect">
              <a:avLst/>
            </a:prstGeom>
          </p:spPr>
        </p:pic>
      </p:grpSp>
      <p:pic>
        <p:nvPicPr>
          <p:cNvPr id="104" name="그림 103">
            <a:extLst>
              <a:ext uri="{FF2B5EF4-FFF2-40B4-BE49-F238E27FC236}">
                <a16:creationId xmlns:a16="http://schemas.microsoft.com/office/drawing/2014/main" id="{E4C1CE8A-3CBA-0A35-12F0-0F8E5D8D5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999" y="2764509"/>
            <a:ext cx="289196" cy="289196"/>
          </a:xfrm>
          <a:prstGeom prst="rect">
            <a:avLst/>
          </a:prstGeom>
        </p:spPr>
      </p:pic>
      <p:pic>
        <p:nvPicPr>
          <p:cNvPr id="105" name="그림 104">
            <a:extLst>
              <a:ext uri="{FF2B5EF4-FFF2-40B4-BE49-F238E27FC236}">
                <a16:creationId xmlns:a16="http://schemas.microsoft.com/office/drawing/2014/main" id="{336B3118-5FC7-97D8-DC2E-4931BF7DE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946" y="4064312"/>
            <a:ext cx="319087" cy="319087"/>
          </a:xfrm>
          <a:prstGeom prst="rect">
            <a:avLst/>
          </a:prstGeom>
        </p:spPr>
      </p:pic>
      <p:pic>
        <p:nvPicPr>
          <p:cNvPr id="106" name="그림 105">
            <a:extLst>
              <a:ext uri="{FF2B5EF4-FFF2-40B4-BE49-F238E27FC236}">
                <a16:creationId xmlns:a16="http://schemas.microsoft.com/office/drawing/2014/main" id="{34387B69-FF37-AD04-7C72-2612C6F067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576" y="5891409"/>
            <a:ext cx="324597" cy="324597"/>
          </a:xfrm>
          <a:prstGeom prst="rect">
            <a:avLst/>
          </a:prstGeom>
        </p:spPr>
      </p:pic>
      <p:grpSp>
        <p:nvGrpSpPr>
          <p:cNvPr id="107" name="그룹 106">
            <a:extLst>
              <a:ext uri="{FF2B5EF4-FFF2-40B4-BE49-F238E27FC236}">
                <a16:creationId xmlns:a16="http://schemas.microsoft.com/office/drawing/2014/main" id="{F76CA92A-6194-C771-9025-8C0EDB650FD1}"/>
              </a:ext>
            </a:extLst>
          </p:cNvPr>
          <p:cNvGrpSpPr/>
          <p:nvPr/>
        </p:nvGrpSpPr>
        <p:grpSpPr>
          <a:xfrm>
            <a:off x="6395471" y="1081720"/>
            <a:ext cx="3192491" cy="662180"/>
            <a:chOff x="1284692" y="1353831"/>
            <a:chExt cx="2451552" cy="469119"/>
          </a:xfrm>
          <a:effectLst>
            <a:outerShdw blurRad="50800" dist="38100" dir="5400000" algn="t" rotWithShape="0">
              <a:prstClr val="black">
                <a:alpha val="40000"/>
              </a:prstClr>
            </a:outerShdw>
          </a:effectLst>
        </p:grpSpPr>
        <p:pic>
          <p:nvPicPr>
            <p:cNvPr id="108" name="그림 107">
              <a:extLst>
                <a:ext uri="{FF2B5EF4-FFF2-40B4-BE49-F238E27FC236}">
                  <a16:creationId xmlns:a16="http://schemas.microsoft.com/office/drawing/2014/main" id="{5C11DC7E-4C2F-F447-49D4-ED0E58EA9E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7216" y="1353831"/>
              <a:ext cx="445424" cy="445422"/>
            </a:xfrm>
            <a:prstGeom prst="rect">
              <a:avLst/>
            </a:prstGeom>
          </p:spPr>
        </p:pic>
        <p:sp>
          <p:nvSpPr>
            <p:cNvPr id="109" name="직사각형 108">
              <a:extLst>
                <a:ext uri="{FF2B5EF4-FFF2-40B4-BE49-F238E27FC236}">
                  <a16:creationId xmlns:a16="http://schemas.microsoft.com/office/drawing/2014/main" id="{1687ECFF-5130-7977-18AC-ECE062798798}"/>
                </a:ext>
              </a:extLst>
            </p:cNvPr>
            <p:cNvSpPr/>
            <p:nvPr/>
          </p:nvSpPr>
          <p:spPr>
            <a:xfrm>
              <a:off x="1284692" y="1370562"/>
              <a:ext cx="1103224" cy="4523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Round 1</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sp>
          <p:nvSpPr>
            <p:cNvPr id="110" name="직사각형 109">
              <a:extLst>
                <a:ext uri="{FF2B5EF4-FFF2-40B4-BE49-F238E27FC236}">
                  <a16:creationId xmlns:a16="http://schemas.microsoft.com/office/drawing/2014/main" id="{E4CF4A6C-2A55-AC2E-6B81-C70E191DED43}"/>
                </a:ext>
              </a:extLst>
            </p:cNvPr>
            <p:cNvSpPr/>
            <p:nvPr/>
          </p:nvSpPr>
          <p:spPr>
            <a:xfrm>
              <a:off x="2803477" y="1366401"/>
              <a:ext cx="932767" cy="452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HAPPY</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grpSp>
      <p:grpSp>
        <p:nvGrpSpPr>
          <p:cNvPr id="111" name="그룹 110">
            <a:extLst>
              <a:ext uri="{FF2B5EF4-FFF2-40B4-BE49-F238E27FC236}">
                <a16:creationId xmlns:a16="http://schemas.microsoft.com/office/drawing/2014/main" id="{A3B0C460-CB4F-BF86-95DC-7BEDC657D93A}"/>
              </a:ext>
            </a:extLst>
          </p:cNvPr>
          <p:cNvGrpSpPr/>
          <p:nvPr/>
        </p:nvGrpSpPr>
        <p:grpSpPr>
          <a:xfrm>
            <a:off x="6240731" y="1829014"/>
            <a:ext cx="3991958" cy="190400"/>
            <a:chOff x="1791732" y="-264957"/>
            <a:chExt cx="3142961" cy="122275"/>
          </a:xfrm>
          <a:effectLst>
            <a:outerShdw blurRad="50800" dist="38100" dir="5400000" algn="t" rotWithShape="0">
              <a:prstClr val="black">
                <a:alpha val="40000"/>
              </a:prstClr>
            </a:outerShdw>
          </a:effectLst>
        </p:grpSpPr>
        <p:sp>
          <p:nvSpPr>
            <p:cNvPr id="112" name="사각형: 둥근 모서리 76">
              <a:extLst>
                <a:ext uri="{FF2B5EF4-FFF2-40B4-BE49-F238E27FC236}">
                  <a16:creationId xmlns:a16="http://schemas.microsoft.com/office/drawing/2014/main" id="{EA999874-7AB1-C051-D853-644F605095FF}"/>
                </a:ext>
              </a:extLst>
            </p:cNvPr>
            <p:cNvSpPr/>
            <p:nvPr/>
          </p:nvSpPr>
          <p:spPr>
            <a:xfrm>
              <a:off x="1791732" y="-264957"/>
              <a:ext cx="3142961" cy="122275"/>
            </a:xfrm>
            <a:prstGeom prst="roundRect">
              <a:avLst>
                <a:gd name="adj" fmla="val 50000"/>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13" name="사각형: 둥근 모서리 77">
              <a:extLst>
                <a:ext uri="{FF2B5EF4-FFF2-40B4-BE49-F238E27FC236}">
                  <a16:creationId xmlns:a16="http://schemas.microsoft.com/office/drawing/2014/main" id="{7C170793-3713-3BAC-59C5-A16F5DC098D1}"/>
                </a:ext>
              </a:extLst>
            </p:cNvPr>
            <p:cNvSpPr/>
            <p:nvPr/>
          </p:nvSpPr>
          <p:spPr>
            <a:xfrm>
              <a:off x="1803935" y="-252229"/>
              <a:ext cx="2298489" cy="99241"/>
            </a:xfrm>
            <a:prstGeom prst="roundRect">
              <a:avLst>
                <a:gd name="adj" fmla="val 50000"/>
              </a:avLst>
            </a:prstGeom>
            <a:solidFill>
              <a:srgbClr val="D62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pic>
        <p:nvPicPr>
          <p:cNvPr id="114" name="그림 113">
            <a:extLst>
              <a:ext uri="{FF2B5EF4-FFF2-40B4-BE49-F238E27FC236}">
                <a16:creationId xmlns:a16="http://schemas.microsoft.com/office/drawing/2014/main" id="{15B0496A-5169-6063-FB09-3AC64CE315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8356" y="1724306"/>
            <a:ext cx="442388" cy="415055"/>
          </a:xfrm>
          <a:prstGeom prst="rect">
            <a:avLst/>
          </a:prstGeom>
          <a:effectLst>
            <a:outerShdw blurRad="50800" dist="38100" dir="2700000" algn="tl" rotWithShape="0">
              <a:prstClr val="black">
                <a:alpha val="40000"/>
              </a:prstClr>
            </a:outerShdw>
          </a:effectLst>
        </p:spPr>
      </p:pic>
      <p:sp>
        <p:nvSpPr>
          <p:cNvPr id="116" name="없음 기호[&quot;] 115">
            <a:extLst>
              <a:ext uri="{FF2B5EF4-FFF2-40B4-BE49-F238E27FC236}">
                <a16:creationId xmlns:a16="http://schemas.microsoft.com/office/drawing/2014/main" id="{008B5E05-B9F8-3854-E8F9-1055A55F51AC}"/>
              </a:ext>
            </a:extLst>
          </p:cNvPr>
          <p:cNvSpPr/>
          <p:nvPr/>
        </p:nvSpPr>
        <p:spPr>
          <a:xfrm>
            <a:off x="5987540" y="5378222"/>
            <a:ext cx="1464445" cy="1360383"/>
          </a:xfrm>
          <a:prstGeom prst="noSmoking">
            <a:avLst>
              <a:gd name="adj" fmla="val 11609"/>
            </a:avLst>
          </a:prstGeom>
          <a:solidFill>
            <a:srgbClr val="C00000">
              <a:alpha val="512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solidFill>
                <a:schemeClr val="tx1"/>
              </a:solidFill>
            </a:endParaRPr>
          </a:p>
        </p:txBody>
      </p:sp>
    </p:spTree>
    <p:extLst>
      <p:ext uri="{BB962C8B-B14F-4D97-AF65-F5344CB8AC3E}">
        <p14:creationId xmlns:p14="http://schemas.microsoft.com/office/powerpoint/2010/main" val="2897323619"/>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모서리가 둥근 직사각형 114">
            <a:extLst>
              <a:ext uri="{FF2B5EF4-FFF2-40B4-BE49-F238E27FC236}">
                <a16:creationId xmlns:a16="http://schemas.microsoft.com/office/drawing/2014/main" id="{CD0BC18D-4302-57AB-71A5-5DA28CA6F32A}"/>
              </a:ext>
            </a:extLst>
          </p:cNvPr>
          <p:cNvSpPr/>
          <p:nvPr/>
        </p:nvSpPr>
        <p:spPr>
          <a:xfrm>
            <a:off x="4639503" y="1309890"/>
            <a:ext cx="6833243" cy="526472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18</a:t>
            </a:fld>
            <a:endParaRPr kumimoji="1" lang="ko-KR" altLang="en-US"/>
          </a:p>
        </p:txBody>
      </p:sp>
      <p:pic>
        <p:nvPicPr>
          <p:cNvPr id="12" name="그림 11" descr="패턴, 사각형, 픽셀이(가) 표시된 사진&#10;&#10;자동 생성된 설명">
            <a:extLst>
              <a:ext uri="{FF2B5EF4-FFF2-40B4-BE49-F238E27FC236}">
                <a16:creationId xmlns:a16="http://schemas.microsoft.com/office/drawing/2014/main" id="{8A74DACB-A81F-1F6A-C000-779197D732F1}"/>
              </a:ext>
            </a:extLst>
          </p:cNvPr>
          <p:cNvPicPr>
            <a:picLocks noChangeAspect="1"/>
          </p:cNvPicPr>
          <p:nvPr/>
        </p:nvPicPr>
        <p:blipFill>
          <a:blip r:embed="rId3"/>
          <a:stretch>
            <a:fillRect/>
          </a:stretch>
        </p:blipFill>
        <p:spPr>
          <a:xfrm>
            <a:off x="444437" y="1724604"/>
            <a:ext cx="4076120" cy="4076120"/>
          </a:xfrm>
          <a:prstGeom prst="rect">
            <a:avLst/>
          </a:prstGeom>
        </p:spPr>
      </p:pic>
      <p:sp>
        <p:nvSpPr>
          <p:cNvPr id="8" name="슬라이드 번호 개체 틀 12">
            <a:extLst>
              <a:ext uri="{FF2B5EF4-FFF2-40B4-BE49-F238E27FC236}">
                <a16:creationId xmlns:a16="http://schemas.microsoft.com/office/drawing/2014/main" id="{F5D852F9-14E4-4F0A-B734-6E311092CB1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633585DC-F2A3-834D-ABF3-456A4245D92B}" type="slidenum">
              <a:rPr kumimoji="1" lang="ko-KR" altLang="en-US" smtClean="0"/>
              <a:pPr/>
              <a:t>18</a:t>
            </a:fld>
            <a:endParaRPr kumimoji="1" lang="ko-KR" altLang="en-US"/>
          </a:p>
        </p:txBody>
      </p:sp>
      <p:grpSp>
        <p:nvGrpSpPr>
          <p:cNvPr id="9" name="그룹 8">
            <a:extLst>
              <a:ext uri="{FF2B5EF4-FFF2-40B4-BE49-F238E27FC236}">
                <a16:creationId xmlns:a16="http://schemas.microsoft.com/office/drawing/2014/main" id="{7224D7B3-193D-8841-F4E7-0278708FFF9C}"/>
              </a:ext>
            </a:extLst>
          </p:cNvPr>
          <p:cNvGrpSpPr/>
          <p:nvPr/>
        </p:nvGrpSpPr>
        <p:grpSpPr>
          <a:xfrm>
            <a:off x="7148886" y="2299888"/>
            <a:ext cx="1619244" cy="1170997"/>
            <a:chOff x="7148886" y="1634862"/>
            <a:chExt cx="1619244" cy="1170997"/>
          </a:xfrm>
        </p:grpSpPr>
        <p:pic>
          <p:nvPicPr>
            <p:cNvPr id="15" name="그림 14">
              <a:extLst>
                <a:ext uri="{FF2B5EF4-FFF2-40B4-BE49-F238E27FC236}">
                  <a16:creationId xmlns:a16="http://schemas.microsoft.com/office/drawing/2014/main" id="{C3BD5C7D-6948-244C-E337-714951E5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16" name="그룹 15">
              <a:extLst>
                <a:ext uri="{FF2B5EF4-FFF2-40B4-BE49-F238E27FC236}">
                  <a16:creationId xmlns:a16="http://schemas.microsoft.com/office/drawing/2014/main" id="{EAE1CBA7-2CF9-58CE-EEBA-6B9C8409246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9" name="직사각형 39">
                <a:extLst>
                  <a:ext uri="{FF2B5EF4-FFF2-40B4-BE49-F238E27FC236}">
                    <a16:creationId xmlns:a16="http://schemas.microsoft.com/office/drawing/2014/main" id="{3A56E277-9D6C-5C72-25B0-A7E269BA1ACD}"/>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52" name="직사각형 40">
                <a:extLst>
                  <a:ext uri="{FF2B5EF4-FFF2-40B4-BE49-F238E27FC236}">
                    <a16:creationId xmlns:a16="http://schemas.microsoft.com/office/drawing/2014/main" id="{2E172802-2025-A140-2608-5871A6A0D71D}"/>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6" name="직사각형 41">
                <a:extLst>
                  <a:ext uri="{FF2B5EF4-FFF2-40B4-BE49-F238E27FC236}">
                    <a16:creationId xmlns:a16="http://schemas.microsoft.com/office/drawing/2014/main" id="{98CEF8AA-2D70-DF1A-7BD9-3520AF09F8F3}"/>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67" name="직사각형 42">
                <a:extLst>
                  <a:ext uri="{FF2B5EF4-FFF2-40B4-BE49-F238E27FC236}">
                    <a16:creationId xmlns:a16="http://schemas.microsoft.com/office/drawing/2014/main" id="{6C81A57F-FC60-5F39-870A-F25552C629C1}"/>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18" name="TextBox 17">
              <a:extLst>
                <a:ext uri="{FF2B5EF4-FFF2-40B4-BE49-F238E27FC236}">
                  <a16:creationId xmlns:a16="http://schemas.microsoft.com/office/drawing/2014/main" id="{B9A1C8A7-E0BC-483D-2B5C-464E667469F9}"/>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Player1</a:t>
              </a:r>
              <a:endParaRPr lang="ko-KR" altLang="en-US" b="1" dirty="0">
                <a:latin typeface="Y콤퓨타체" panose="02000500040000000000" pitchFamily="50" charset="-127"/>
                <a:ea typeface="Y콤퓨타체" panose="02000500040000000000" pitchFamily="50" charset="-127"/>
              </a:endParaRPr>
            </a:p>
          </p:txBody>
        </p:sp>
      </p:grpSp>
      <p:grpSp>
        <p:nvGrpSpPr>
          <p:cNvPr id="68" name="그룹 67">
            <a:extLst>
              <a:ext uri="{FF2B5EF4-FFF2-40B4-BE49-F238E27FC236}">
                <a16:creationId xmlns:a16="http://schemas.microsoft.com/office/drawing/2014/main" id="{DF07A112-5047-2F4F-64E6-8E80E04CEAE3}"/>
              </a:ext>
            </a:extLst>
          </p:cNvPr>
          <p:cNvGrpSpPr/>
          <p:nvPr/>
        </p:nvGrpSpPr>
        <p:grpSpPr>
          <a:xfrm>
            <a:off x="5224340" y="3622230"/>
            <a:ext cx="1619244" cy="1170997"/>
            <a:chOff x="7148886" y="1634862"/>
            <a:chExt cx="1619244" cy="1170997"/>
          </a:xfrm>
        </p:grpSpPr>
        <p:pic>
          <p:nvPicPr>
            <p:cNvPr id="69" name="그림 68">
              <a:extLst>
                <a:ext uri="{FF2B5EF4-FFF2-40B4-BE49-F238E27FC236}">
                  <a16:creationId xmlns:a16="http://schemas.microsoft.com/office/drawing/2014/main" id="{8B946D6D-8193-1C12-D08E-C2E305715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0" name="그룹 69">
              <a:extLst>
                <a:ext uri="{FF2B5EF4-FFF2-40B4-BE49-F238E27FC236}">
                  <a16:creationId xmlns:a16="http://schemas.microsoft.com/office/drawing/2014/main" id="{E65C787F-9128-96CC-5E10-6133306CF12B}"/>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72" name="직사각형 39">
                <a:extLst>
                  <a:ext uri="{FF2B5EF4-FFF2-40B4-BE49-F238E27FC236}">
                    <a16:creationId xmlns:a16="http://schemas.microsoft.com/office/drawing/2014/main" id="{1E8BC33F-70C4-3FFB-4673-87800AB5F106}"/>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3" name="직사각형 40">
                <a:extLst>
                  <a:ext uri="{FF2B5EF4-FFF2-40B4-BE49-F238E27FC236}">
                    <a16:creationId xmlns:a16="http://schemas.microsoft.com/office/drawing/2014/main" id="{48E66D6E-D083-F676-C964-4B4C8A9FBF07}"/>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4" name="직사각형 41">
                <a:extLst>
                  <a:ext uri="{FF2B5EF4-FFF2-40B4-BE49-F238E27FC236}">
                    <a16:creationId xmlns:a16="http://schemas.microsoft.com/office/drawing/2014/main" id="{B02396AB-376B-5615-3D1F-A7FA1B02A12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75" name="직사각형 42">
                <a:extLst>
                  <a:ext uri="{FF2B5EF4-FFF2-40B4-BE49-F238E27FC236}">
                    <a16:creationId xmlns:a16="http://schemas.microsoft.com/office/drawing/2014/main" id="{A630621C-A306-0BAC-12CC-95833448F4A0}"/>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1" name="TextBox 70">
              <a:extLst>
                <a:ext uri="{FF2B5EF4-FFF2-40B4-BE49-F238E27FC236}">
                  <a16:creationId xmlns:a16="http://schemas.microsoft.com/office/drawing/2014/main" id="{3DF8A49B-8DAD-CBF6-99DC-E3704EDC379C}"/>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Player5</a:t>
              </a:r>
              <a:endParaRPr lang="ko-KR" altLang="en-US" b="1" dirty="0">
                <a:latin typeface="Y콤퓨타체" panose="02000500040000000000" pitchFamily="50" charset="-127"/>
                <a:ea typeface="Y콤퓨타체" panose="02000500040000000000" pitchFamily="50" charset="-127"/>
              </a:endParaRPr>
            </a:p>
          </p:txBody>
        </p:sp>
      </p:grpSp>
      <p:grpSp>
        <p:nvGrpSpPr>
          <p:cNvPr id="76" name="그룹 75">
            <a:extLst>
              <a:ext uri="{FF2B5EF4-FFF2-40B4-BE49-F238E27FC236}">
                <a16:creationId xmlns:a16="http://schemas.microsoft.com/office/drawing/2014/main" id="{0BEC556E-6605-7075-BA2E-3FCDBC205572}"/>
              </a:ext>
            </a:extLst>
          </p:cNvPr>
          <p:cNvGrpSpPr/>
          <p:nvPr/>
        </p:nvGrpSpPr>
        <p:grpSpPr>
          <a:xfrm>
            <a:off x="9017779" y="3618386"/>
            <a:ext cx="1619244" cy="1170997"/>
            <a:chOff x="7148886" y="1634862"/>
            <a:chExt cx="1619244" cy="1170997"/>
          </a:xfrm>
        </p:grpSpPr>
        <p:pic>
          <p:nvPicPr>
            <p:cNvPr id="77" name="그림 76">
              <a:extLst>
                <a:ext uri="{FF2B5EF4-FFF2-40B4-BE49-F238E27FC236}">
                  <a16:creationId xmlns:a16="http://schemas.microsoft.com/office/drawing/2014/main" id="{0848CE67-1576-DAAD-B840-EBEBC2999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78" name="그룹 77">
              <a:extLst>
                <a:ext uri="{FF2B5EF4-FFF2-40B4-BE49-F238E27FC236}">
                  <a16:creationId xmlns:a16="http://schemas.microsoft.com/office/drawing/2014/main" id="{B749DE01-C8BB-9672-7E56-D663BC94B60F}"/>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0" name="직사각형 39">
                <a:extLst>
                  <a:ext uri="{FF2B5EF4-FFF2-40B4-BE49-F238E27FC236}">
                    <a16:creationId xmlns:a16="http://schemas.microsoft.com/office/drawing/2014/main" id="{3255FC3C-656D-4A4A-EF22-08359FA8B328}"/>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1" name="직사각형 40">
                <a:extLst>
                  <a:ext uri="{FF2B5EF4-FFF2-40B4-BE49-F238E27FC236}">
                    <a16:creationId xmlns:a16="http://schemas.microsoft.com/office/drawing/2014/main" id="{B8213627-D985-2CCD-8AC2-9E7189C0BAF3}"/>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2" name="직사각형 41">
                <a:extLst>
                  <a:ext uri="{FF2B5EF4-FFF2-40B4-BE49-F238E27FC236}">
                    <a16:creationId xmlns:a16="http://schemas.microsoft.com/office/drawing/2014/main" id="{4486381D-ED73-A824-C00F-6C02E21EDF28}"/>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3" name="직사각형 42">
                <a:extLst>
                  <a:ext uri="{FF2B5EF4-FFF2-40B4-BE49-F238E27FC236}">
                    <a16:creationId xmlns:a16="http://schemas.microsoft.com/office/drawing/2014/main" id="{5E56B44F-DF47-F2EA-608B-6D9C3A56FA38}"/>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79" name="TextBox 78">
              <a:extLst>
                <a:ext uri="{FF2B5EF4-FFF2-40B4-BE49-F238E27FC236}">
                  <a16:creationId xmlns:a16="http://schemas.microsoft.com/office/drawing/2014/main" id="{85616B99-30D7-59C4-6B28-DDAB7C96FEE0}"/>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Player2</a:t>
              </a:r>
              <a:endParaRPr lang="ko-KR" altLang="en-US" b="1" dirty="0">
                <a:latin typeface="Y콤퓨타체" panose="02000500040000000000" pitchFamily="50" charset="-127"/>
                <a:ea typeface="Y콤퓨타체" panose="02000500040000000000" pitchFamily="50" charset="-127"/>
              </a:endParaRPr>
            </a:p>
          </p:txBody>
        </p:sp>
      </p:grpSp>
      <p:grpSp>
        <p:nvGrpSpPr>
          <p:cNvPr id="84" name="그룹 83">
            <a:extLst>
              <a:ext uri="{FF2B5EF4-FFF2-40B4-BE49-F238E27FC236}">
                <a16:creationId xmlns:a16="http://schemas.microsoft.com/office/drawing/2014/main" id="{58B9BB30-9CCB-16D1-4D1E-EB0C00CBD3E1}"/>
              </a:ext>
            </a:extLst>
          </p:cNvPr>
          <p:cNvGrpSpPr/>
          <p:nvPr/>
        </p:nvGrpSpPr>
        <p:grpSpPr>
          <a:xfrm>
            <a:off x="8362956" y="5429200"/>
            <a:ext cx="1619244" cy="1170997"/>
            <a:chOff x="7148886" y="1634862"/>
            <a:chExt cx="1619244" cy="1170997"/>
          </a:xfrm>
        </p:grpSpPr>
        <p:pic>
          <p:nvPicPr>
            <p:cNvPr id="85" name="그림 84">
              <a:extLst>
                <a:ext uri="{FF2B5EF4-FFF2-40B4-BE49-F238E27FC236}">
                  <a16:creationId xmlns:a16="http://schemas.microsoft.com/office/drawing/2014/main" id="{4F1D8BEF-1BE5-F646-9D24-6982C60BB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9069" y="1634862"/>
              <a:ext cx="894262" cy="886141"/>
            </a:xfrm>
            <a:prstGeom prst="rect">
              <a:avLst/>
            </a:prstGeom>
          </p:spPr>
        </p:pic>
        <p:grpSp>
          <p:nvGrpSpPr>
            <p:cNvPr id="86" name="그룹 85">
              <a:extLst>
                <a:ext uri="{FF2B5EF4-FFF2-40B4-BE49-F238E27FC236}">
                  <a16:creationId xmlns:a16="http://schemas.microsoft.com/office/drawing/2014/main" id="{95C2AD6B-5EB7-6345-5922-6E6BEF7E2F2D}"/>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88" name="직사각형 39">
                <a:extLst>
                  <a:ext uri="{FF2B5EF4-FFF2-40B4-BE49-F238E27FC236}">
                    <a16:creationId xmlns:a16="http://schemas.microsoft.com/office/drawing/2014/main" id="{591DD52C-20EC-24D0-6BBB-FEECB30F5D69}"/>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89" name="직사각형 40">
                <a:extLst>
                  <a:ext uri="{FF2B5EF4-FFF2-40B4-BE49-F238E27FC236}">
                    <a16:creationId xmlns:a16="http://schemas.microsoft.com/office/drawing/2014/main" id="{1D7FE8A8-3C00-B91F-7263-F94AACE60512}"/>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0" name="직사각형 41">
                <a:extLst>
                  <a:ext uri="{FF2B5EF4-FFF2-40B4-BE49-F238E27FC236}">
                    <a16:creationId xmlns:a16="http://schemas.microsoft.com/office/drawing/2014/main" id="{E432E8E4-7AE2-89A9-67E5-38BE781101AF}"/>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91" name="직사각형 42">
                <a:extLst>
                  <a:ext uri="{FF2B5EF4-FFF2-40B4-BE49-F238E27FC236}">
                    <a16:creationId xmlns:a16="http://schemas.microsoft.com/office/drawing/2014/main" id="{B5368698-C073-04AD-BF16-1A87A7BA77FA}"/>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87" name="TextBox 86">
              <a:extLst>
                <a:ext uri="{FF2B5EF4-FFF2-40B4-BE49-F238E27FC236}">
                  <a16:creationId xmlns:a16="http://schemas.microsoft.com/office/drawing/2014/main" id="{DE82CBF7-F411-028E-29C6-4CF18E47C407}"/>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Player3</a:t>
              </a:r>
              <a:endParaRPr lang="ko-KR" altLang="en-US" b="1" dirty="0">
                <a:latin typeface="Y콤퓨타체" panose="02000500040000000000" pitchFamily="50" charset="-127"/>
                <a:ea typeface="Y콤퓨타체" panose="02000500040000000000" pitchFamily="50" charset="-127"/>
              </a:endParaRPr>
            </a:p>
          </p:txBody>
        </p:sp>
      </p:grpSp>
      <p:pic>
        <p:nvPicPr>
          <p:cNvPr id="92" name="그림 91">
            <a:extLst>
              <a:ext uri="{FF2B5EF4-FFF2-40B4-BE49-F238E27FC236}">
                <a16:creationId xmlns:a16="http://schemas.microsoft.com/office/drawing/2014/main" id="{6CD0F7C6-A4DB-1FD3-6835-D41C3E233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707" y="4061456"/>
            <a:ext cx="302270" cy="302270"/>
          </a:xfrm>
          <a:prstGeom prst="rect">
            <a:avLst/>
          </a:prstGeom>
        </p:spPr>
      </p:pic>
      <p:grpSp>
        <p:nvGrpSpPr>
          <p:cNvPr id="93" name="그룹 92">
            <a:extLst>
              <a:ext uri="{FF2B5EF4-FFF2-40B4-BE49-F238E27FC236}">
                <a16:creationId xmlns:a16="http://schemas.microsoft.com/office/drawing/2014/main" id="{B8B83026-7132-4E4A-AC5C-AF0368198204}"/>
              </a:ext>
            </a:extLst>
          </p:cNvPr>
          <p:cNvGrpSpPr/>
          <p:nvPr/>
        </p:nvGrpSpPr>
        <p:grpSpPr>
          <a:xfrm>
            <a:off x="5666539" y="5482180"/>
            <a:ext cx="1619244" cy="1118017"/>
            <a:chOff x="5666539" y="4817154"/>
            <a:chExt cx="1619244" cy="1118017"/>
          </a:xfrm>
        </p:grpSpPr>
        <p:grpSp>
          <p:nvGrpSpPr>
            <p:cNvPr id="94" name="그룹 93">
              <a:extLst>
                <a:ext uri="{FF2B5EF4-FFF2-40B4-BE49-F238E27FC236}">
                  <a16:creationId xmlns:a16="http://schemas.microsoft.com/office/drawing/2014/main" id="{C0A73442-2656-AAC6-543B-8BA81FCA5B64}"/>
                </a:ext>
              </a:extLst>
            </p:cNvPr>
            <p:cNvGrpSpPr/>
            <p:nvPr/>
          </p:nvGrpSpPr>
          <p:grpSpPr>
            <a:xfrm>
              <a:off x="5666539" y="4817154"/>
              <a:ext cx="1619244" cy="1118017"/>
              <a:chOff x="4732877" y="4555523"/>
              <a:chExt cx="1619244" cy="1118017"/>
            </a:xfrm>
          </p:grpSpPr>
          <p:pic>
            <p:nvPicPr>
              <p:cNvPr id="96" name="그림 95">
                <a:extLst>
                  <a:ext uri="{FF2B5EF4-FFF2-40B4-BE49-F238E27FC236}">
                    <a16:creationId xmlns:a16="http://schemas.microsoft.com/office/drawing/2014/main" id="{0365F5CB-14FD-E829-0210-1F2F4965FE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482" y="4555523"/>
                <a:ext cx="770909" cy="770909"/>
              </a:xfrm>
              <a:prstGeom prst="rect">
                <a:avLst/>
              </a:prstGeom>
            </p:spPr>
          </p:pic>
          <p:grpSp>
            <p:nvGrpSpPr>
              <p:cNvPr id="97" name="그룹 96">
                <a:extLst>
                  <a:ext uri="{FF2B5EF4-FFF2-40B4-BE49-F238E27FC236}">
                    <a16:creationId xmlns:a16="http://schemas.microsoft.com/office/drawing/2014/main" id="{6025E251-2D28-33CF-6174-FC467AC8B16A}"/>
                  </a:ext>
                </a:extLst>
              </p:cNvPr>
              <p:cNvGrpSpPr/>
              <p:nvPr/>
            </p:nvGrpSpPr>
            <p:grpSpPr>
              <a:xfrm>
                <a:off x="4732877" y="4725639"/>
                <a:ext cx="1619244" cy="947901"/>
                <a:chOff x="7148886" y="1857958"/>
                <a:chExt cx="1619244" cy="947901"/>
              </a:xfrm>
            </p:grpSpPr>
            <p:grpSp>
              <p:nvGrpSpPr>
                <p:cNvPr id="98" name="그룹 97">
                  <a:extLst>
                    <a:ext uri="{FF2B5EF4-FFF2-40B4-BE49-F238E27FC236}">
                      <a16:creationId xmlns:a16="http://schemas.microsoft.com/office/drawing/2014/main" id="{A406DF9E-C395-7E13-ADA4-3041C4B54548}"/>
                    </a:ext>
                  </a:extLst>
                </p:cNvPr>
                <p:cNvGrpSpPr/>
                <p:nvPr/>
              </p:nvGrpSpPr>
              <p:grpSpPr>
                <a:xfrm>
                  <a:off x="7148886" y="1857958"/>
                  <a:ext cx="522559" cy="621089"/>
                  <a:chOff x="4805274" y="2107838"/>
                  <a:chExt cx="717635" cy="852948"/>
                </a:xfrm>
                <a:effectLst>
                  <a:glow rad="63500">
                    <a:schemeClr val="accent1">
                      <a:satMod val="175000"/>
                      <a:alpha val="40000"/>
                    </a:schemeClr>
                  </a:glow>
                </a:effectLst>
              </p:grpSpPr>
              <p:sp>
                <p:nvSpPr>
                  <p:cNvPr id="100" name="직사각형 39">
                    <a:extLst>
                      <a:ext uri="{FF2B5EF4-FFF2-40B4-BE49-F238E27FC236}">
                        <a16:creationId xmlns:a16="http://schemas.microsoft.com/office/drawing/2014/main" id="{E6DA7A87-06A0-8F4B-89BC-D60714DE253B}"/>
                      </a:ext>
                    </a:extLst>
                  </p:cNvPr>
                  <p:cNvSpPr/>
                  <p:nvPr/>
                </p:nvSpPr>
                <p:spPr>
                  <a:xfrm>
                    <a:off x="5018323" y="2107838"/>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1" name="직사각형 40">
                    <a:extLst>
                      <a:ext uri="{FF2B5EF4-FFF2-40B4-BE49-F238E27FC236}">
                        <a16:creationId xmlns:a16="http://schemas.microsoft.com/office/drawing/2014/main" id="{8072EF8E-FD59-B0B7-AB9A-C7ED4C31E551}"/>
                      </a:ext>
                    </a:extLst>
                  </p:cNvPr>
                  <p:cNvSpPr/>
                  <p:nvPr/>
                </p:nvSpPr>
                <p:spPr>
                  <a:xfrm>
                    <a:off x="4947307" y="2177033"/>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2" name="직사각형 41">
                    <a:extLst>
                      <a:ext uri="{FF2B5EF4-FFF2-40B4-BE49-F238E27FC236}">
                        <a16:creationId xmlns:a16="http://schemas.microsoft.com/office/drawing/2014/main" id="{634352E1-F414-0A73-E2A2-D799936C2717}"/>
                      </a:ext>
                    </a:extLst>
                  </p:cNvPr>
                  <p:cNvSpPr/>
                  <p:nvPr/>
                </p:nvSpPr>
                <p:spPr>
                  <a:xfrm>
                    <a:off x="4876290" y="2246229"/>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03" name="직사각형 42">
                    <a:extLst>
                      <a:ext uri="{FF2B5EF4-FFF2-40B4-BE49-F238E27FC236}">
                        <a16:creationId xmlns:a16="http://schemas.microsoft.com/office/drawing/2014/main" id="{54705A9B-728E-C69A-F13A-6561D3450BE2}"/>
                      </a:ext>
                    </a:extLst>
                  </p:cNvPr>
                  <p:cNvSpPr/>
                  <p:nvPr/>
                </p:nvSpPr>
                <p:spPr>
                  <a:xfrm>
                    <a:off x="4805274" y="2315424"/>
                    <a:ext cx="504586" cy="645362"/>
                  </a:xfrm>
                  <a:prstGeom prst="roundRect">
                    <a:avLst/>
                  </a:prstGeom>
                  <a:solidFill>
                    <a:schemeClr val="bg1">
                      <a:lumMod val="95000"/>
                    </a:schemeClr>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solidFill>
                        <a:srgbClr val="FFFFFF"/>
                      </a:solidFill>
                    </a:endParaRPr>
                  </a:p>
                </p:txBody>
              </p:sp>
            </p:grpSp>
            <p:sp>
              <p:nvSpPr>
                <p:cNvPr id="99" name="TextBox 98">
                  <a:extLst>
                    <a:ext uri="{FF2B5EF4-FFF2-40B4-BE49-F238E27FC236}">
                      <a16:creationId xmlns:a16="http://schemas.microsoft.com/office/drawing/2014/main" id="{0BB58043-C79B-D3C4-8719-7D00BEA0E684}"/>
                    </a:ext>
                  </a:extLst>
                </p:cNvPr>
                <p:cNvSpPr txBox="1"/>
                <p:nvPr/>
              </p:nvSpPr>
              <p:spPr>
                <a:xfrm>
                  <a:off x="7671445" y="2436527"/>
                  <a:ext cx="1096685" cy="369332"/>
                </a:xfrm>
                <a:prstGeom prst="rect">
                  <a:avLst/>
                </a:prstGeom>
                <a:noFill/>
              </p:spPr>
              <p:txBody>
                <a:bodyPr wrap="square" rtlCol="0">
                  <a:spAutoFit/>
                </a:bodyPr>
                <a:lstStyle/>
                <a:p>
                  <a:pPr algn="ctr"/>
                  <a:r>
                    <a:rPr lang="en-US" altLang="ko-KR" b="1" dirty="0">
                      <a:latin typeface="Y콤퓨타체" panose="02000500040000000000" pitchFamily="50" charset="-127"/>
                      <a:ea typeface="Y콤퓨타체" panose="02000500040000000000" pitchFamily="50" charset="-127"/>
                    </a:rPr>
                    <a:t>Player4</a:t>
                  </a:r>
                  <a:endParaRPr lang="ko-KR" altLang="en-US" b="1" dirty="0">
                    <a:latin typeface="Y콤퓨타체" panose="02000500040000000000" pitchFamily="50" charset="-127"/>
                    <a:ea typeface="Y콤퓨타체" panose="02000500040000000000" pitchFamily="50" charset="-127"/>
                  </a:endParaRPr>
                </a:p>
              </p:txBody>
            </p:sp>
          </p:grpSp>
        </p:grpSp>
        <p:pic>
          <p:nvPicPr>
            <p:cNvPr id="95" name="그림 94">
              <a:extLst>
                <a:ext uri="{FF2B5EF4-FFF2-40B4-BE49-F238E27FC236}">
                  <a16:creationId xmlns:a16="http://schemas.microsoft.com/office/drawing/2014/main" id="{F2B0411C-E807-1CB5-1E04-72F82BC09B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5424" y="5243129"/>
              <a:ext cx="289652" cy="289652"/>
            </a:xfrm>
            <a:prstGeom prst="rect">
              <a:avLst/>
            </a:prstGeom>
          </p:spPr>
        </p:pic>
      </p:grpSp>
      <p:pic>
        <p:nvPicPr>
          <p:cNvPr id="104" name="그림 103">
            <a:extLst>
              <a:ext uri="{FF2B5EF4-FFF2-40B4-BE49-F238E27FC236}">
                <a16:creationId xmlns:a16="http://schemas.microsoft.com/office/drawing/2014/main" id="{E4C1CE8A-3CBA-0A35-12F0-0F8E5D8D52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999" y="2764509"/>
            <a:ext cx="289196" cy="289196"/>
          </a:xfrm>
          <a:prstGeom prst="rect">
            <a:avLst/>
          </a:prstGeom>
        </p:spPr>
      </p:pic>
      <p:pic>
        <p:nvPicPr>
          <p:cNvPr id="105" name="그림 104">
            <a:extLst>
              <a:ext uri="{FF2B5EF4-FFF2-40B4-BE49-F238E27FC236}">
                <a16:creationId xmlns:a16="http://schemas.microsoft.com/office/drawing/2014/main" id="{336B3118-5FC7-97D8-DC2E-4931BF7DE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946" y="4064312"/>
            <a:ext cx="319087" cy="319087"/>
          </a:xfrm>
          <a:prstGeom prst="rect">
            <a:avLst/>
          </a:prstGeom>
        </p:spPr>
      </p:pic>
      <p:pic>
        <p:nvPicPr>
          <p:cNvPr id="106" name="그림 105">
            <a:extLst>
              <a:ext uri="{FF2B5EF4-FFF2-40B4-BE49-F238E27FC236}">
                <a16:creationId xmlns:a16="http://schemas.microsoft.com/office/drawing/2014/main" id="{34387B69-FF37-AD04-7C72-2612C6F067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6576" y="5891409"/>
            <a:ext cx="324597" cy="324597"/>
          </a:xfrm>
          <a:prstGeom prst="rect">
            <a:avLst/>
          </a:prstGeom>
        </p:spPr>
      </p:pic>
      <p:grpSp>
        <p:nvGrpSpPr>
          <p:cNvPr id="107" name="그룹 106">
            <a:extLst>
              <a:ext uri="{FF2B5EF4-FFF2-40B4-BE49-F238E27FC236}">
                <a16:creationId xmlns:a16="http://schemas.microsoft.com/office/drawing/2014/main" id="{F76CA92A-6194-C771-9025-8C0EDB650FD1}"/>
              </a:ext>
            </a:extLst>
          </p:cNvPr>
          <p:cNvGrpSpPr/>
          <p:nvPr/>
        </p:nvGrpSpPr>
        <p:grpSpPr>
          <a:xfrm>
            <a:off x="6395471" y="1081720"/>
            <a:ext cx="3192491" cy="662180"/>
            <a:chOff x="1284692" y="1353831"/>
            <a:chExt cx="2451552" cy="469119"/>
          </a:xfrm>
          <a:effectLst>
            <a:outerShdw blurRad="50800" dist="38100" dir="5400000" algn="t" rotWithShape="0">
              <a:prstClr val="black">
                <a:alpha val="40000"/>
              </a:prstClr>
            </a:outerShdw>
          </a:effectLst>
        </p:grpSpPr>
        <p:pic>
          <p:nvPicPr>
            <p:cNvPr id="108" name="그림 107">
              <a:extLst>
                <a:ext uri="{FF2B5EF4-FFF2-40B4-BE49-F238E27FC236}">
                  <a16:creationId xmlns:a16="http://schemas.microsoft.com/office/drawing/2014/main" id="{5C11DC7E-4C2F-F447-49D4-ED0E58EA9E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7216" y="1353831"/>
              <a:ext cx="445424" cy="445422"/>
            </a:xfrm>
            <a:prstGeom prst="rect">
              <a:avLst/>
            </a:prstGeom>
          </p:spPr>
        </p:pic>
        <p:sp>
          <p:nvSpPr>
            <p:cNvPr id="109" name="직사각형 108">
              <a:extLst>
                <a:ext uri="{FF2B5EF4-FFF2-40B4-BE49-F238E27FC236}">
                  <a16:creationId xmlns:a16="http://schemas.microsoft.com/office/drawing/2014/main" id="{1687ECFF-5130-7977-18AC-ECE062798798}"/>
                </a:ext>
              </a:extLst>
            </p:cNvPr>
            <p:cNvSpPr/>
            <p:nvPr/>
          </p:nvSpPr>
          <p:spPr>
            <a:xfrm>
              <a:off x="1284692" y="1370562"/>
              <a:ext cx="1103224" cy="4523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Round 1</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sp>
          <p:nvSpPr>
            <p:cNvPr id="110" name="직사각형 109">
              <a:extLst>
                <a:ext uri="{FF2B5EF4-FFF2-40B4-BE49-F238E27FC236}">
                  <a16:creationId xmlns:a16="http://schemas.microsoft.com/office/drawing/2014/main" id="{E4CF4A6C-2A55-AC2E-6B81-C70E191DED43}"/>
                </a:ext>
              </a:extLst>
            </p:cNvPr>
            <p:cNvSpPr/>
            <p:nvPr/>
          </p:nvSpPr>
          <p:spPr>
            <a:xfrm>
              <a:off x="2803477" y="1366401"/>
              <a:ext cx="932767" cy="452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rPr>
                <a:t>HAPPY</a:t>
              </a:r>
              <a:endParaRPr lang="ko-KR" altLang="en-US" sz="1600" b="1" dirty="0">
                <a:solidFill>
                  <a:schemeClr val="tx1"/>
                </a:solidFill>
                <a:latin typeface="Y콤퓨타체" panose="02000500040000000000" pitchFamily="50" charset="-127"/>
                <a:ea typeface="Y콤퓨타체" panose="02000500040000000000" pitchFamily="50" charset="-127"/>
                <a:cs typeface="Arial" panose="020B0604020202020204" pitchFamily="34" charset="0"/>
              </a:endParaRPr>
            </a:p>
          </p:txBody>
        </p:sp>
      </p:grpSp>
      <p:grpSp>
        <p:nvGrpSpPr>
          <p:cNvPr id="111" name="그룹 110">
            <a:extLst>
              <a:ext uri="{FF2B5EF4-FFF2-40B4-BE49-F238E27FC236}">
                <a16:creationId xmlns:a16="http://schemas.microsoft.com/office/drawing/2014/main" id="{A3B0C460-CB4F-BF86-95DC-7BEDC657D93A}"/>
              </a:ext>
            </a:extLst>
          </p:cNvPr>
          <p:cNvGrpSpPr/>
          <p:nvPr/>
        </p:nvGrpSpPr>
        <p:grpSpPr>
          <a:xfrm>
            <a:off x="6240731" y="1829014"/>
            <a:ext cx="3991958" cy="190400"/>
            <a:chOff x="1791732" y="-264957"/>
            <a:chExt cx="3142961" cy="122275"/>
          </a:xfrm>
          <a:effectLst>
            <a:outerShdw blurRad="50800" dist="38100" dir="5400000" algn="t" rotWithShape="0">
              <a:prstClr val="black">
                <a:alpha val="40000"/>
              </a:prstClr>
            </a:outerShdw>
          </a:effectLst>
        </p:grpSpPr>
        <p:sp>
          <p:nvSpPr>
            <p:cNvPr id="112" name="사각형: 둥근 모서리 76">
              <a:extLst>
                <a:ext uri="{FF2B5EF4-FFF2-40B4-BE49-F238E27FC236}">
                  <a16:creationId xmlns:a16="http://schemas.microsoft.com/office/drawing/2014/main" id="{EA999874-7AB1-C051-D853-644F605095FF}"/>
                </a:ext>
              </a:extLst>
            </p:cNvPr>
            <p:cNvSpPr/>
            <p:nvPr/>
          </p:nvSpPr>
          <p:spPr>
            <a:xfrm>
              <a:off x="1791732" y="-264957"/>
              <a:ext cx="3142961" cy="122275"/>
            </a:xfrm>
            <a:prstGeom prst="roundRect">
              <a:avLst>
                <a:gd name="adj" fmla="val 50000"/>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sp>
          <p:nvSpPr>
            <p:cNvPr id="113" name="사각형: 둥근 모서리 77">
              <a:extLst>
                <a:ext uri="{FF2B5EF4-FFF2-40B4-BE49-F238E27FC236}">
                  <a16:creationId xmlns:a16="http://schemas.microsoft.com/office/drawing/2014/main" id="{7C170793-3713-3BAC-59C5-A16F5DC098D1}"/>
                </a:ext>
              </a:extLst>
            </p:cNvPr>
            <p:cNvSpPr/>
            <p:nvPr/>
          </p:nvSpPr>
          <p:spPr>
            <a:xfrm>
              <a:off x="1803935" y="-252229"/>
              <a:ext cx="2298489" cy="99241"/>
            </a:xfrm>
            <a:prstGeom prst="roundRect">
              <a:avLst>
                <a:gd name="adj" fmla="val 50000"/>
              </a:avLst>
            </a:prstGeom>
            <a:solidFill>
              <a:srgbClr val="D62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050" dirty="0"/>
            </a:p>
          </p:txBody>
        </p:sp>
      </p:grpSp>
      <p:pic>
        <p:nvPicPr>
          <p:cNvPr id="114" name="그림 113">
            <a:extLst>
              <a:ext uri="{FF2B5EF4-FFF2-40B4-BE49-F238E27FC236}">
                <a16:creationId xmlns:a16="http://schemas.microsoft.com/office/drawing/2014/main" id="{15B0496A-5169-6063-FB09-3AC64CE315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48356" y="1724306"/>
            <a:ext cx="442388" cy="415055"/>
          </a:xfrm>
          <a:prstGeom prst="rect">
            <a:avLst/>
          </a:prstGeom>
          <a:effectLst>
            <a:outerShdw blurRad="50800" dist="38100" dir="2700000" algn="tl" rotWithShape="0">
              <a:prstClr val="black">
                <a:alpha val="40000"/>
              </a:prstClr>
            </a:outerShdw>
          </a:effectLst>
        </p:spPr>
      </p:pic>
      <p:sp>
        <p:nvSpPr>
          <p:cNvPr id="3" name="직사각형 2">
            <a:extLst>
              <a:ext uri="{FF2B5EF4-FFF2-40B4-BE49-F238E27FC236}">
                <a16:creationId xmlns:a16="http://schemas.microsoft.com/office/drawing/2014/main" id="{902B69D6-1CFD-2091-6F42-486FFCADAA22}"/>
              </a:ext>
            </a:extLst>
          </p:cNvPr>
          <p:cNvSpPr/>
          <p:nvPr/>
        </p:nvSpPr>
        <p:spPr>
          <a:xfrm>
            <a:off x="5219316" y="969944"/>
            <a:ext cx="5698066" cy="13185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extLst>
      <p:ext uri="{BB962C8B-B14F-4D97-AF65-F5344CB8AC3E}">
        <p14:creationId xmlns:p14="http://schemas.microsoft.com/office/powerpoint/2010/main" val="1396710425"/>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19</a:t>
            </a:fld>
            <a:endParaRPr kumimoji="1" lang="ko-KR" altLang="en-US"/>
          </a:p>
        </p:txBody>
      </p:sp>
      <p:pic>
        <p:nvPicPr>
          <p:cNvPr id="16" name="그림 15">
            <a:extLst>
              <a:ext uri="{FF2B5EF4-FFF2-40B4-BE49-F238E27FC236}">
                <a16:creationId xmlns:a16="http://schemas.microsoft.com/office/drawing/2014/main" id="{7D972C79-BED4-9FA8-360B-68F51593680E}"/>
              </a:ext>
            </a:extLst>
          </p:cNvPr>
          <p:cNvPicPr>
            <a:picLocks noChangeAspect="1"/>
          </p:cNvPicPr>
          <p:nvPr/>
        </p:nvPicPr>
        <p:blipFill>
          <a:blip r:embed="rId3"/>
          <a:stretch>
            <a:fillRect/>
          </a:stretch>
        </p:blipFill>
        <p:spPr>
          <a:xfrm>
            <a:off x="5504877" y="1367876"/>
            <a:ext cx="3230418" cy="5020770"/>
          </a:xfrm>
          <a:prstGeom prst="rect">
            <a:avLst/>
          </a:prstGeom>
        </p:spPr>
      </p:pic>
    </p:spTree>
    <p:extLst>
      <p:ext uri="{BB962C8B-B14F-4D97-AF65-F5344CB8AC3E}">
        <p14:creationId xmlns:p14="http://schemas.microsoft.com/office/powerpoint/2010/main" val="1293379466"/>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1127860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Facial Emotion Recognition</a:t>
            </a:r>
            <a:r>
              <a:rPr kumimoji="1" lang="ko-KR" altLang="en-US" sz="3600" b="1" dirty="0">
                <a:solidFill>
                  <a:srgbClr val="525FE1"/>
                </a:solidFill>
                <a:latin typeface="Noto Sans Batak" panose="020B0502040504020204" pitchFamily="34" charset="0"/>
                <a:ea typeface="AppleGothic" pitchFamily="2" charset="-127"/>
                <a:cs typeface="Calibri" panose="020F0502020204030204" pitchFamily="34" charset="0"/>
              </a:rPr>
              <a:t> </a:t>
            </a:r>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In the Real-world</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Motivation</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A09670D3-5F2D-F7CF-0488-C0671520528E}"/>
              </a:ext>
            </a:extLst>
          </p:cNvPr>
          <p:cNvSpPr>
            <a:spLocks noGrp="1"/>
          </p:cNvSpPr>
          <p:nvPr>
            <p:ph type="sldNum" sz="quarter" idx="12"/>
          </p:nvPr>
        </p:nvSpPr>
        <p:spPr/>
        <p:txBody>
          <a:bodyPr/>
          <a:lstStyle/>
          <a:p>
            <a:fld id="{633585DC-F2A3-834D-ABF3-456A4245D92B}" type="slidenum">
              <a:rPr kumimoji="1" lang="ko-KR" altLang="en-US" smtClean="0"/>
              <a:t>2</a:t>
            </a:fld>
            <a:endParaRPr kumimoji="1" lang="ko-KR" altLang="en-US"/>
          </a:p>
        </p:txBody>
      </p:sp>
      <p:sp>
        <p:nvSpPr>
          <p:cNvPr id="5" name="TextBox 4">
            <a:extLst>
              <a:ext uri="{FF2B5EF4-FFF2-40B4-BE49-F238E27FC236}">
                <a16:creationId xmlns:a16="http://schemas.microsoft.com/office/drawing/2014/main" id="{27E56647-BEF8-4BFD-9CC5-8AC04C3CD452}"/>
              </a:ext>
            </a:extLst>
          </p:cNvPr>
          <p:cNvSpPr txBox="1"/>
          <p:nvPr/>
        </p:nvSpPr>
        <p:spPr>
          <a:xfrm>
            <a:off x="669395" y="5879466"/>
            <a:ext cx="10877727" cy="523220"/>
          </a:xfrm>
          <a:prstGeom prst="rect">
            <a:avLst/>
          </a:prstGeom>
          <a:noFill/>
        </p:spPr>
        <p:txBody>
          <a:bodyPr wrap="square" rtlCol="0">
            <a:spAutoFit/>
          </a:bodyPr>
          <a:lstStyle/>
          <a:p>
            <a:r>
              <a:rPr kumimoji="1" lang="en-US" altLang="ko-KR" sz="2800" dirty="0">
                <a:latin typeface="Noto Sans Kannada" panose="020B0502040504020204" pitchFamily="34" charset="0"/>
                <a:cs typeface="Noto Sans Kannada" panose="020B0502040504020204" pitchFamily="34" charset="0"/>
              </a:rPr>
              <a:t>Spontaneous facial expressions are </a:t>
            </a:r>
            <a:r>
              <a:rPr kumimoji="1" lang="en-US" altLang="ko-KR" sz="2800" b="1" dirty="0">
                <a:latin typeface="Noto Sans Kannada" panose="020B0502040504020204" pitchFamily="34" charset="0"/>
                <a:cs typeface="Noto Sans Kannada" panose="020B0502040504020204" pitchFamily="34" charset="0"/>
              </a:rPr>
              <a:t>diverse</a:t>
            </a:r>
            <a:r>
              <a:rPr kumimoji="1" lang="en-US" altLang="ko-KR" sz="2800" dirty="0">
                <a:latin typeface="Noto Sans Kannada" panose="020B0502040504020204" pitchFamily="34" charset="0"/>
                <a:cs typeface="Noto Sans Kannada" panose="020B0502040504020204" pitchFamily="34" charset="0"/>
              </a:rPr>
              <a:t>, </a:t>
            </a:r>
            <a:r>
              <a:rPr kumimoji="1" lang="en-US" altLang="ko-KR" sz="2800" b="1" dirty="0">
                <a:latin typeface="Noto Sans Kannada" panose="020B0502040504020204" pitchFamily="34" charset="0"/>
                <a:cs typeface="Noto Sans Kannada" panose="020B0502040504020204" pitchFamily="34" charset="0"/>
              </a:rPr>
              <a:t>subjective</a:t>
            </a:r>
            <a:r>
              <a:rPr kumimoji="1" lang="en-US" altLang="ko-KR" sz="2800" dirty="0">
                <a:latin typeface="Noto Sans Kannada" panose="020B0502040504020204" pitchFamily="34" charset="0"/>
                <a:cs typeface="Noto Sans Kannada" panose="020B0502040504020204" pitchFamily="34" charset="0"/>
              </a:rPr>
              <a:t>, and </a:t>
            </a:r>
            <a:r>
              <a:rPr kumimoji="1" lang="en-US" altLang="ko-KR" sz="2800" b="1" dirty="0">
                <a:latin typeface="Noto Sans Kannada" panose="020B0502040504020204" pitchFamily="34" charset="0"/>
                <a:cs typeface="Noto Sans Kannada" panose="020B0502040504020204" pitchFamily="34" charset="0"/>
              </a:rPr>
              <a:t>ambiguous</a:t>
            </a:r>
            <a:r>
              <a:rPr kumimoji="1" lang="en-US" altLang="ko-KR" sz="2800" dirty="0">
                <a:latin typeface="Noto Sans Kannada" panose="020B0502040504020204" pitchFamily="34" charset="0"/>
                <a:cs typeface="Noto Sans Kannada" panose="020B0502040504020204" pitchFamily="34" charset="0"/>
              </a:rPr>
              <a:t>.</a:t>
            </a:r>
            <a:endParaRPr kumimoji="1" lang="ko-KR" altLang="en-US" sz="2800" dirty="0">
              <a:latin typeface="Noto Sans Kannada" panose="020B0502040504020204" pitchFamily="34" charset="0"/>
              <a:cs typeface="Noto Sans Kannada" panose="020B0502040504020204" pitchFamily="34" charset="0"/>
            </a:endParaRPr>
          </a:p>
        </p:txBody>
      </p:sp>
      <p:grpSp>
        <p:nvGrpSpPr>
          <p:cNvPr id="7" name="그룹 6">
            <a:extLst>
              <a:ext uri="{FF2B5EF4-FFF2-40B4-BE49-F238E27FC236}">
                <a16:creationId xmlns:a16="http://schemas.microsoft.com/office/drawing/2014/main" id="{95610E90-7228-8D59-F85D-2923F233C5D6}"/>
              </a:ext>
            </a:extLst>
          </p:cNvPr>
          <p:cNvGrpSpPr/>
          <p:nvPr/>
        </p:nvGrpSpPr>
        <p:grpSpPr>
          <a:xfrm>
            <a:off x="2044643" y="3622881"/>
            <a:ext cx="1574914" cy="1626938"/>
            <a:chOff x="2832782" y="5241277"/>
            <a:chExt cx="1148147" cy="1198581"/>
          </a:xfrm>
        </p:grpSpPr>
        <p:pic>
          <p:nvPicPr>
            <p:cNvPr id="8" name="그림 7">
              <a:extLst>
                <a:ext uri="{FF2B5EF4-FFF2-40B4-BE49-F238E27FC236}">
                  <a16:creationId xmlns:a16="http://schemas.microsoft.com/office/drawing/2014/main" id="{AB247874-1BFC-4ACA-62BD-2F0B5BC1DF9F}"/>
                </a:ext>
              </a:extLst>
            </p:cNvPr>
            <p:cNvPicPr>
              <a:picLocks noChangeAspect="1"/>
            </p:cNvPicPr>
            <p:nvPr/>
          </p:nvPicPr>
          <p:blipFill>
            <a:blip r:embed="rId3"/>
            <a:stretch>
              <a:fillRect/>
            </a:stretch>
          </p:blipFill>
          <p:spPr>
            <a:xfrm>
              <a:off x="2832782" y="5341236"/>
              <a:ext cx="1148147" cy="1098622"/>
            </a:xfrm>
            <a:prstGeom prst="rect">
              <a:avLst/>
            </a:prstGeom>
          </p:spPr>
        </p:pic>
        <p:sp>
          <p:nvSpPr>
            <p:cNvPr id="9" name="타원 8">
              <a:extLst>
                <a:ext uri="{FF2B5EF4-FFF2-40B4-BE49-F238E27FC236}">
                  <a16:creationId xmlns:a16="http://schemas.microsoft.com/office/drawing/2014/main" id="{B8B6FD25-64E6-FC73-8C0A-0376604A8982}"/>
                </a:ext>
              </a:extLst>
            </p:cNvPr>
            <p:cNvSpPr/>
            <p:nvPr/>
          </p:nvSpPr>
          <p:spPr>
            <a:xfrm>
              <a:off x="3423285" y="5241277"/>
              <a:ext cx="320040" cy="370853"/>
            </a:xfrm>
            <a:prstGeom prst="ellipse">
              <a:avLst/>
            </a:prstGeom>
            <a:solidFill>
              <a:srgbClr val="FF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pic>
        <p:nvPicPr>
          <p:cNvPr id="12" name="그림 11">
            <a:extLst>
              <a:ext uri="{FF2B5EF4-FFF2-40B4-BE49-F238E27FC236}">
                <a16:creationId xmlns:a16="http://schemas.microsoft.com/office/drawing/2014/main" id="{A5EA4B7A-892B-67BC-8E2C-47DD45A2A97F}"/>
              </a:ext>
            </a:extLst>
          </p:cNvPr>
          <p:cNvPicPr>
            <a:picLocks noChangeAspect="1"/>
          </p:cNvPicPr>
          <p:nvPr/>
        </p:nvPicPr>
        <p:blipFill rotWithShape="1">
          <a:blip r:embed="rId4"/>
          <a:srcRect l="3099" r="3727" b="4376"/>
          <a:stretch/>
        </p:blipFill>
        <p:spPr>
          <a:xfrm>
            <a:off x="4704238" y="1536898"/>
            <a:ext cx="2652973" cy="2641200"/>
          </a:xfrm>
          <a:prstGeom prst="rect">
            <a:avLst/>
          </a:prstGeom>
        </p:spPr>
      </p:pic>
      <p:grpSp>
        <p:nvGrpSpPr>
          <p:cNvPr id="13" name="그룹 12">
            <a:extLst>
              <a:ext uri="{FF2B5EF4-FFF2-40B4-BE49-F238E27FC236}">
                <a16:creationId xmlns:a16="http://schemas.microsoft.com/office/drawing/2014/main" id="{A73B9D6A-7496-409E-3D6B-BEDA2AEA9CAF}"/>
              </a:ext>
            </a:extLst>
          </p:cNvPr>
          <p:cNvGrpSpPr/>
          <p:nvPr/>
        </p:nvGrpSpPr>
        <p:grpSpPr>
          <a:xfrm>
            <a:off x="2665637" y="2568823"/>
            <a:ext cx="1682427" cy="1400211"/>
            <a:chOff x="3040949" y="4510357"/>
            <a:chExt cx="922092" cy="782053"/>
          </a:xfrm>
        </p:grpSpPr>
        <p:sp>
          <p:nvSpPr>
            <p:cNvPr id="14" name="타원형 설명선[O] 13">
              <a:extLst>
                <a:ext uri="{FF2B5EF4-FFF2-40B4-BE49-F238E27FC236}">
                  <a16:creationId xmlns:a16="http://schemas.microsoft.com/office/drawing/2014/main" id="{FB299940-E11E-5BAD-3341-B206B23BFAC7}"/>
                </a:ext>
              </a:extLst>
            </p:cNvPr>
            <p:cNvSpPr/>
            <p:nvPr/>
          </p:nvSpPr>
          <p:spPr>
            <a:xfrm>
              <a:off x="3040949" y="4510357"/>
              <a:ext cx="922092" cy="782053"/>
            </a:xfrm>
            <a:prstGeom prst="wedgeEllipseCallout">
              <a:avLst/>
            </a:prstGeom>
            <a:solidFill>
              <a:schemeClr val="bg1"/>
            </a:solidFill>
            <a:ln w="25400">
              <a:solidFill>
                <a:srgbClr val="FFC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6" name="TextBox 15">
              <a:extLst>
                <a:ext uri="{FF2B5EF4-FFF2-40B4-BE49-F238E27FC236}">
                  <a16:creationId xmlns:a16="http://schemas.microsoft.com/office/drawing/2014/main" id="{95716B57-7D1C-5E81-1A1F-2423ABAB75F5}"/>
                </a:ext>
              </a:extLst>
            </p:cNvPr>
            <p:cNvSpPr txBox="1"/>
            <p:nvPr/>
          </p:nvSpPr>
          <p:spPr>
            <a:xfrm>
              <a:off x="3178851" y="4664940"/>
              <a:ext cx="677170" cy="489918"/>
            </a:xfrm>
            <a:prstGeom prst="rect">
              <a:avLst/>
            </a:prstGeom>
            <a:noFill/>
          </p:spPr>
          <p:txBody>
            <a:bodyPr wrap="square" rtlCol="0">
              <a:spAutoFit/>
            </a:bodyPr>
            <a:lstStyle/>
            <a:p>
              <a:pPr algn="ctr"/>
              <a:r>
                <a:rPr kumimoji="1" lang="en-US" altLang="ko-KR" sz="2800" dirty="0"/>
                <a:t>😀</a:t>
              </a:r>
            </a:p>
            <a:p>
              <a:pPr algn="ctr"/>
              <a:r>
                <a:rPr kumimoji="1" lang="en-US" altLang="ko-KR" sz="2300" b="1" dirty="0"/>
                <a:t>Happy</a:t>
              </a:r>
              <a:endParaRPr kumimoji="1" lang="ko-KR" altLang="en-US" sz="2300" b="1" dirty="0"/>
            </a:p>
          </p:txBody>
        </p:sp>
      </p:grpSp>
      <p:grpSp>
        <p:nvGrpSpPr>
          <p:cNvPr id="17" name="그룹 16">
            <a:extLst>
              <a:ext uri="{FF2B5EF4-FFF2-40B4-BE49-F238E27FC236}">
                <a16:creationId xmlns:a16="http://schemas.microsoft.com/office/drawing/2014/main" id="{ADCF188F-6AE5-B966-7B73-8AA09EB4AE2B}"/>
              </a:ext>
            </a:extLst>
          </p:cNvPr>
          <p:cNvGrpSpPr/>
          <p:nvPr/>
        </p:nvGrpSpPr>
        <p:grpSpPr>
          <a:xfrm>
            <a:off x="7713385" y="2603502"/>
            <a:ext cx="1646515" cy="1330855"/>
            <a:chOff x="7632678" y="4558485"/>
            <a:chExt cx="922092" cy="782053"/>
          </a:xfrm>
        </p:grpSpPr>
        <p:sp>
          <p:nvSpPr>
            <p:cNvPr id="18" name="타원형 설명선[O] 17">
              <a:extLst>
                <a:ext uri="{FF2B5EF4-FFF2-40B4-BE49-F238E27FC236}">
                  <a16:creationId xmlns:a16="http://schemas.microsoft.com/office/drawing/2014/main" id="{ED03DC47-FDF0-2FE6-70F3-987E3B37D923}"/>
                </a:ext>
              </a:extLst>
            </p:cNvPr>
            <p:cNvSpPr/>
            <p:nvPr/>
          </p:nvSpPr>
          <p:spPr>
            <a:xfrm flipH="1">
              <a:off x="7632678" y="4558485"/>
              <a:ext cx="922092" cy="782053"/>
            </a:xfrm>
            <a:prstGeom prst="wedgeEllipseCallout">
              <a:avLst/>
            </a:prstGeom>
            <a:solidFill>
              <a:schemeClr val="bg1"/>
            </a:solidFill>
            <a:ln w="25400">
              <a:solidFill>
                <a:srgbClr val="FFC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9" name="TextBox 18">
              <a:extLst>
                <a:ext uri="{FF2B5EF4-FFF2-40B4-BE49-F238E27FC236}">
                  <a16:creationId xmlns:a16="http://schemas.microsoft.com/office/drawing/2014/main" id="{9FE954D0-A8E4-A9F0-5D5F-A2352710D38E}"/>
                </a:ext>
              </a:extLst>
            </p:cNvPr>
            <p:cNvSpPr txBox="1"/>
            <p:nvPr/>
          </p:nvSpPr>
          <p:spPr>
            <a:xfrm>
              <a:off x="7803535" y="4707643"/>
              <a:ext cx="580378" cy="524492"/>
            </a:xfrm>
            <a:prstGeom prst="rect">
              <a:avLst/>
            </a:prstGeom>
            <a:noFill/>
          </p:spPr>
          <p:txBody>
            <a:bodyPr wrap="square" rtlCol="0">
              <a:spAutoFit/>
            </a:bodyPr>
            <a:lstStyle/>
            <a:p>
              <a:pPr algn="ctr"/>
              <a:r>
                <a:rPr kumimoji="1" lang="en-US" altLang="ko-KR" sz="2800" dirty="0"/>
                <a:t>😭</a:t>
              </a:r>
            </a:p>
            <a:p>
              <a:pPr algn="ctr"/>
              <a:r>
                <a:rPr kumimoji="1" lang="en-US" altLang="ko-KR" sz="2400" b="1" dirty="0"/>
                <a:t>Sad</a:t>
              </a:r>
              <a:endParaRPr kumimoji="1" lang="ko-KR" altLang="en-US" sz="2400" b="1" dirty="0"/>
            </a:p>
          </p:txBody>
        </p:sp>
      </p:grpSp>
      <p:grpSp>
        <p:nvGrpSpPr>
          <p:cNvPr id="20" name="그룹 19">
            <a:extLst>
              <a:ext uri="{FF2B5EF4-FFF2-40B4-BE49-F238E27FC236}">
                <a16:creationId xmlns:a16="http://schemas.microsoft.com/office/drawing/2014/main" id="{2AEEF580-6994-B0B2-374B-2583EE38013F}"/>
              </a:ext>
            </a:extLst>
          </p:cNvPr>
          <p:cNvGrpSpPr/>
          <p:nvPr/>
        </p:nvGrpSpPr>
        <p:grpSpPr>
          <a:xfrm>
            <a:off x="8699763" y="3836765"/>
            <a:ext cx="1314981" cy="1476769"/>
            <a:chOff x="8067503" y="5368154"/>
            <a:chExt cx="957870" cy="1071704"/>
          </a:xfrm>
        </p:grpSpPr>
        <p:pic>
          <p:nvPicPr>
            <p:cNvPr id="21" name="그림 20">
              <a:extLst>
                <a:ext uri="{FF2B5EF4-FFF2-40B4-BE49-F238E27FC236}">
                  <a16:creationId xmlns:a16="http://schemas.microsoft.com/office/drawing/2014/main" id="{F4328A80-36A9-8F0F-97D0-696D32CCE46B}"/>
                </a:ext>
              </a:extLst>
            </p:cNvPr>
            <p:cNvPicPr>
              <a:picLocks noChangeAspect="1"/>
            </p:cNvPicPr>
            <p:nvPr/>
          </p:nvPicPr>
          <p:blipFill>
            <a:blip r:embed="rId5"/>
            <a:stretch>
              <a:fillRect/>
            </a:stretch>
          </p:blipFill>
          <p:spPr>
            <a:xfrm>
              <a:off x="8067503" y="5387921"/>
              <a:ext cx="957870" cy="1051937"/>
            </a:xfrm>
            <a:prstGeom prst="rect">
              <a:avLst/>
            </a:prstGeom>
          </p:spPr>
        </p:pic>
        <p:sp>
          <p:nvSpPr>
            <p:cNvPr id="22" name="타원 21">
              <a:extLst>
                <a:ext uri="{FF2B5EF4-FFF2-40B4-BE49-F238E27FC236}">
                  <a16:creationId xmlns:a16="http://schemas.microsoft.com/office/drawing/2014/main" id="{2381CEE2-AD11-9A42-E6FC-2FDF149E4C9C}"/>
                </a:ext>
              </a:extLst>
            </p:cNvPr>
            <p:cNvSpPr/>
            <p:nvPr/>
          </p:nvSpPr>
          <p:spPr>
            <a:xfrm>
              <a:off x="8546438" y="5368154"/>
              <a:ext cx="320040" cy="370853"/>
            </a:xfrm>
            <a:prstGeom prst="ellipse">
              <a:avLst/>
            </a:prstGeom>
            <a:solidFill>
              <a:srgbClr val="FF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
        <p:nvSpPr>
          <p:cNvPr id="23" name="TextBox 22">
            <a:extLst>
              <a:ext uri="{FF2B5EF4-FFF2-40B4-BE49-F238E27FC236}">
                <a16:creationId xmlns:a16="http://schemas.microsoft.com/office/drawing/2014/main" id="{B918B3A8-F948-1765-B826-D1C0DD91CEE5}"/>
              </a:ext>
            </a:extLst>
          </p:cNvPr>
          <p:cNvSpPr txBox="1"/>
          <p:nvPr/>
        </p:nvSpPr>
        <p:spPr>
          <a:xfrm>
            <a:off x="4612886" y="4334553"/>
            <a:ext cx="2873390" cy="646331"/>
          </a:xfrm>
          <a:prstGeom prst="rect">
            <a:avLst/>
          </a:prstGeom>
          <a:noFill/>
        </p:spPr>
        <p:txBody>
          <a:bodyPr wrap="square" rtlCol="0">
            <a:spAutoFit/>
          </a:bodyPr>
          <a:lstStyle/>
          <a:p>
            <a:pPr algn="ctr"/>
            <a:r>
              <a:rPr kumimoji="1" lang="en-US" altLang="ko-KR" dirty="0">
                <a:solidFill>
                  <a:schemeClr val="bg2">
                    <a:lumMod val="50000"/>
                  </a:schemeClr>
                </a:solidFill>
                <a:latin typeface="Noto Sans Kannada" panose="020B0502040504020204" pitchFamily="34" charset="0"/>
                <a:cs typeface="Noto Sans Kannada" panose="020B0502040504020204" pitchFamily="34" charset="0"/>
              </a:rPr>
              <a:t>An example of in-the-wild FER datasets</a:t>
            </a:r>
            <a:endParaRPr kumimoji="1" lang="ko-KR" altLang="en-US" dirty="0">
              <a:solidFill>
                <a:schemeClr val="bg2">
                  <a:lumMod val="50000"/>
                </a:schemeClr>
              </a:solidFill>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2905622277"/>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20</a:t>
            </a:fld>
            <a:endParaRPr kumimoji="1" lang="ko-KR" altLang="en-US"/>
          </a:p>
        </p:txBody>
      </p:sp>
      <p:pic>
        <p:nvPicPr>
          <p:cNvPr id="12" name="그림 11">
            <a:extLst>
              <a:ext uri="{FF2B5EF4-FFF2-40B4-BE49-F238E27FC236}">
                <a16:creationId xmlns:a16="http://schemas.microsoft.com/office/drawing/2014/main" id="{B14ECDE6-DE0D-DF95-46F7-2F69B621E333}"/>
              </a:ext>
            </a:extLst>
          </p:cNvPr>
          <p:cNvPicPr>
            <a:picLocks noChangeAspect="1"/>
          </p:cNvPicPr>
          <p:nvPr/>
        </p:nvPicPr>
        <p:blipFill>
          <a:blip r:embed="rId3"/>
          <a:stretch>
            <a:fillRect/>
          </a:stretch>
        </p:blipFill>
        <p:spPr>
          <a:xfrm>
            <a:off x="5504877" y="1367876"/>
            <a:ext cx="3234457" cy="5074288"/>
          </a:xfrm>
          <a:prstGeom prst="rect">
            <a:avLst/>
          </a:prstGeom>
        </p:spPr>
      </p:pic>
    </p:spTree>
    <p:extLst>
      <p:ext uri="{BB962C8B-B14F-4D97-AF65-F5344CB8AC3E}">
        <p14:creationId xmlns:p14="http://schemas.microsoft.com/office/powerpoint/2010/main" val="4012622348"/>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AA1A9970-5022-F0A1-674E-953ABC4707CD}"/>
              </a:ext>
            </a:extLst>
          </p:cNvPr>
          <p:cNvPicPr>
            <a:picLocks noChangeAspect="1"/>
          </p:cNvPicPr>
          <p:nvPr/>
        </p:nvPicPr>
        <p:blipFill>
          <a:blip r:embed="rId3"/>
          <a:stretch>
            <a:fillRect/>
          </a:stretch>
        </p:blipFill>
        <p:spPr>
          <a:xfrm>
            <a:off x="5558394" y="1409841"/>
            <a:ext cx="3211533" cy="5035366"/>
          </a:xfrm>
          <a:prstGeom prst="rect">
            <a:avLst/>
          </a:prstGeom>
        </p:spPr>
      </p:pic>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21</a:t>
            </a:fld>
            <a:endParaRPr kumimoji="1" lang="ko-KR" altLang="en-US"/>
          </a:p>
        </p:txBody>
      </p:sp>
    </p:spTree>
    <p:extLst>
      <p:ext uri="{BB962C8B-B14F-4D97-AF65-F5344CB8AC3E}">
        <p14:creationId xmlns:p14="http://schemas.microsoft.com/office/powerpoint/2010/main" val="4183925580"/>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B519B9B-1BBE-F7F9-6B63-DF3A06674787}"/>
              </a:ext>
            </a:extLst>
          </p:cNvPr>
          <p:cNvPicPr>
            <a:picLocks noChangeAspect="1"/>
          </p:cNvPicPr>
          <p:nvPr/>
        </p:nvPicPr>
        <p:blipFill>
          <a:blip r:embed="rId3"/>
          <a:stretch>
            <a:fillRect/>
          </a:stretch>
        </p:blipFill>
        <p:spPr>
          <a:xfrm>
            <a:off x="5570424" y="1414458"/>
            <a:ext cx="3164871" cy="4962205"/>
          </a:xfrm>
          <a:prstGeom prst="rect">
            <a:avLst/>
          </a:prstGeom>
        </p:spPr>
      </p:pic>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22</a:t>
            </a:fld>
            <a:endParaRPr kumimoji="1" lang="ko-KR" altLang="en-US"/>
          </a:p>
        </p:txBody>
      </p:sp>
    </p:spTree>
    <p:extLst>
      <p:ext uri="{BB962C8B-B14F-4D97-AF65-F5344CB8AC3E}">
        <p14:creationId xmlns:p14="http://schemas.microsoft.com/office/powerpoint/2010/main" val="3324219818"/>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B61C79C8-1F5C-F9C1-4662-00BE5BCFE91C}"/>
              </a:ext>
            </a:extLst>
          </p:cNvPr>
          <p:cNvPicPr>
            <a:picLocks noChangeAspect="1"/>
          </p:cNvPicPr>
          <p:nvPr/>
        </p:nvPicPr>
        <p:blipFill>
          <a:blip r:embed="rId3"/>
          <a:stretch>
            <a:fillRect/>
          </a:stretch>
        </p:blipFill>
        <p:spPr>
          <a:xfrm>
            <a:off x="5508709" y="1439811"/>
            <a:ext cx="3230418" cy="5064976"/>
          </a:xfrm>
          <a:prstGeom prst="rect">
            <a:avLst/>
          </a:prstGeom>
        </p:spPr>
      </p:pic>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23</a:t>
            </a:fld>
            <a:endParaRPr kumimoji="1" lang="ko-KR" altLang="en-US"/>
          </a:p>
        </p:txBody>
      </p:sp>
    </p:spTree>
    <p:extLst>
      <p:ext uri="{BB962C8B-B14F-4D97-AF65-F5344CB8AC3E}">
        <p14:creationId xmlns:p14="http://schemas.microsoft.com/office/powerpoint/2010/main" val="3381999120"/>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63ED01DD-94BC-1189-41C0-22994590129B}"/>
              </a:ext>
            </a:extLst>
          </p:cNvPr>
          <p:cNvPicPr>
            <a:picLocks noChangeAspect="1"/>
          </p:cNvPicPr>
          <p:nvPr/>
        </p:nvPicPr>
        <p:blipFill>
          <a:blip r:embed="rId3"/>
          <a:stretch>
            <a:fillRect/>
          </a:stretch>
        </p:blipFill>
        <p:spPr>
          <a:xfrm>
            <a:off x="5571840" y="1501358"/>
            <a:ext cx="3156524" cy="4949118"/>
          </a:xfrm>
          <a:prstGeom prst="rect">
            <a:avLst/>
          </a:prstGeom>
        </p:spPr>
      </p:pic>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 the Bot! :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Gameplay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모서리가 둥근 직사각형 2">
            <a:extLst>
              <a:ext uri="{FF2B5EF4-FFF2-40B4-BE49-F238E27FC236}">
                <a16:creationId xmlns:a16="http://schemas.microsoft.com/office/drawing/2014/main" id="{E99E8504-5B69-15AC-AF00-96DBA37B24B2}"/>
              </a:ext>
            </a:extLst>
          </p:cNvPr>
          <p:cNvSpPr/>
          <p:nvPr/>
        </p:nvSpPr>
        <p:spPr>
          <a:xfrm>
            <a:off x="696006" y="1939373"/>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Labeling</a:t>
            </a:r>
            <a:endParaRPr kumimoji="1" lang="ko-KR" altLang="en-US" dirty="0">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FC2586DF-DFA2-FD4A-31B8-7AC556CBB2F4}"/>
              </a:ext>
            </a:extLst>
          </p:cNvPr>
          <p:cNvSpPr txBox="1"/>
          <p:nvPr/>
        </p:nvSpPr>
        <p:spPr>
          <a:xfrm>
            <a:off x="941696" y="1499823"/>
            <a:ext cx="1598676" cy="400110"/>
          </a:xfrm>
          <a:prstGeom prst="rect">
            <a:avLst/>
          </a:prstGeom>
          <a:noFill/>
        </p:spPr>
        <p:txBody>
          <a:bodyPr wrap="square" rtlCol="0">
            <a:spAutoFit/>
          </a:bodyPr>
          <a:lstStyle/>
          <a:p>
            <a:pPr algn="ctr"/>
            <a:r>
              <a:rPr kumimoji="1" lang="en-US" altLang="ko-KR" sz="2000" b="1" dirty="0">
                <a:solidFill>
                  <a:srgbClr val="F86F03"/>
                </a:solidFill>
                <a:latin typeface="Noto Sans Kannada" panose="020B0502040504020204" pitchFamily="34" charset="0"/>
                <a:cs typeface="Noto Sans Kannada" panose="020B0502040504020204" pitchFamily="34" charset="0"/>
              </a:rPr>
              <a:t>Game stages</a:t>
            </a:r>
            <a:endParaRPr kumimoji="1" lang="ko-KR" altLang="en-US" sz="2000" b="1" dirty="0">
              <a:solidFill>
                <a:srgbClr val="F86F03"/>
              </a:solidFill>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97A1ECB8-00C4-92E8-E5AA-BDB485433D4B}"/>
              </a:ext>
            </a:extLst>
          </p:cNvPr>
          <p:cNvSpPr/>
          <p:nvPr/>
        </p:nvSpPr>
        <p:spPr>
          <a:xfrm>
            <a:off x="696006" y="2702734"/>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Skimming</a:t>
            </a:r>
            <a:endParaRPr kumimoji="1" lang="ko-KR" altLang="en-US" dirty="0">
              <a:latin typeface="Noto Sans Kannada" panose="020B0502040504020204" pitchFamily="34" charset="0"/>
              <a:cs typeface="Noto Sans Kannada" panose="020B0502040504020204" pitchFamily="34" charset="0"/>
            </a:endParaRPr>
          </a:p>
        </p:txBody>
      </p:sp>
      <p:sp>
        <p:nvSpPr>
          <p:cNvPr id="6" name="모서리가 둥근 직사각형 5">
            <a:extLst>
              <a:ext uri="{FF2B5EF4-FFF2-40B4-BE49-F238E27FC236}">
                <a16:creationId xmlns:a16="http://schemas.microsoft.com/office/drawing/2014/main" id="{FD040DDE-DAFE-5C58-46FB-05EF1F7D7D9E}"/>
              </a:ext>
            </a:extLst>
          </p:cNvPr>
          <p:cNvSpPr/>
          <p:nvPr/>
        </p:nvSpPr>
        <p:spPr>
          <a:xfrm>
            <a:off x="696005" y="3466095"/>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Pointing out</a:t>
            </a:r>
            <a:endParaRPr kumimoji="1" lang="ko-KR" altLang="en-US" dirty="0">
              <a:latin typeface="Noto Sans Kannada" panose="020B0502040504020204" pitchFamily="34" charset="0"/>
              <a:cs typeface="Noto Sans Kannada" panose="020B0502040504020204" pitchFamily="34" charset="0"/>
            </a:endParaRPr>
          </a:p>
        </p:txBody>
      </p:sp>
      <p:sp>
        <p:nvSpPr>
          <p:cNvPr id="7" name="모서리가 둥근 직사각형 6">
            <a:extLst>
              <a:ext uri="{FF2B5EF4-FFF2-40B4-BE49-F238E27FC236}">
                <a16:creationId xmlns:a16="http://schemas.microsoft.com/office/drawing/2014/main" id="{1D144454-EBCA-51A7-1E4B-32560E07EBEA}"/>
              </a:ext>
            </a:extLst>
          </p:cNvPr>
          <p:cNvSpPr/>
          <p:nvPr/>
        </p:nvSpPr>
        <p:spPr>
          <a:xfrm>
            <a:off x="696006" y="4229456"/>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Voting</a:t>
            </a:r>
            <a:endParaRPr kumimoji="1" lang="ko-KR" altLang="en-US" dirty="0">
              <a:latin typeface="Noto Sans Kannada" panose="020B0502040504020204" pitchFamily="34" charset="0"/>
              <a:cs typeface="Noto Sans Kannada" panose="020B0502040504020204" pitchFamily="34" charset="0"/>
            </a:endParaRPr>
          </a:p>
        </p:txBody>
      </p:sp>
      <p:sp>
        <p:nvSpPr>
          <p:cNvPr id="8" name="모서리가 둥근 직사각형 7">
            <a:extLst>
              <a:ext uri="{FF2B5EF4-FFF2-40B4-BE49-F238E27FC236}">
                <a16:creationId xmlns:a16="http://schemas.microsoft.com/office/drawing/2014/main" id="{E031CC04-6B33-C80F-E84A-D8AA87F86F9F}"/>
              </a:ext>
            </a:extLst>
          </p:cNvPr>
          <p:cNvSpPr/>
          <p:nvPr/>
        </p:nvSpPr>
        <p:spPr>
          <a:xfrm>
            <a:off x="696006" y="4992817"/>
            <a:ext cx="2090057" cy="62048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Last defense</a:t>
            </a:r>
            <a:endParaRPr kumimoji="1" lang="ko-KR" altLang="en-US" dirty="0">
              <a:latin typeface="Noto Sans Kannada" panose="020B0502040504020204" pitchFamily="34" charset="0"/>
              <a:cs typeface="Noto Sans Kannada" panose="020B0502040504020204" pitchFamily="34" charset="0"/>
            </a:endParaRPr>
          </a:p>
        </p:txBody>
      </p:sp>
      <p:sp>
        <p:nvSpPr>
          <p:cNvPr id="9" name="모서리가 둥근 직사각형 8">
            <a:extLst>
              <a:ext uri="{FF2B5EF4-FFF2-40B4-BE49-F238E27FC236}">
                <a16:creationId xmlns:a16="http://schemas.microsoft.com/office/drawing/2014/main" id="{02F97BB8-294C-F033-6781-74001FCC17D6}"/>
              </a:ext>
            </a:extLst>
          </p:cNvPr>
          <p:cNvSpPr/>
          <p:nvPr/>
        </p:nvSpPr>
        <p:spPr>
          <a:xfrm>
            <a:off x="696005" y="5756178"/>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Advice</a:t>
            </a:r>
            <a:endParaRPr kumimoji="1" lang="ko-KR" altLang="en-US" dirty="0">
              <a:latin typeface="Noto Sans Kannada" panose="020B0502040504020204" pitchFamily="34" charset="0"/>
              <a:cs typeface="Noto Sans Kannada" panose="020B0502040504020204" pitchFamily="34" charset="0"/>
            </a:endParaRPr>
          </a:p>
        </p:txBody>
      </p:sp>
      <p:sp>
        <p:nvSpPr>
          <p:cNvPr id="13" name="슬라이드 번호 개체 틀 12">
            <a:extLst>
              <a:ext uri="{FF2B5EF4-FFF2-40B4-BE49-F238E27FC236}">
                <a16:creationId xmlns:a16="http://schemas.microsoft.com/office/drawing/2014/main" id="{89BF7C2B-14AE-5809-1500-3CB81DAB353B}"/>
              </a:ext>
            </a:extLst>
          </p:cNvPr>
          <p:cNvSpPr>
            <a:spLocks noGrp="1"/>
          </p:cNvSpPr>
          <p:nvPr>
            <p:ph type="sldNum" sz="quarter" idx="12"/>
          </p:nvPr>
        </p:nvSpPr>
        <p:spPr/>
        <p:txBody>
          <a:bodyPr/>
          <a:lstStyle/>
          <a:p>
            <a:fld id="{633585DC-F2A3-834D-ABF3-456A4245D92B}" type="slidenum">
              <a:rPr kumimoji="1" lang="ko-KR" altLang="en-US" smtClean="0"/>
              <a:t>24</a:t>
            </a:fld>
            <a:endParaRPr kumimoji="1" lang="ko-KR" altLang="en-US"/>
          </a:p>
        </p:txBody>
      </p:sp>
    </p:spTree>
    <p:extLst>
      <p:ext uri="{BB962C8B-B14F-4D97-AF65-F5344CB8AC3E}">
        <p14:creationId xmlns:p14="http://schemas.microsoft.com/office/powerpoint/2010/main" val="4276658360"/>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61AF850B-AD34-40CD-5F02-52EE0EFD225D}"/>
              </a:ext>
            </a:extLst>
          </p:cNvPr>
          <p:cNvPicPr>
            <a:picLocks noChangeAspect="1"/>
          </p:cNvPicPr>
          <p:nvPr/>
        </p:nvPicPr>
        <p:blipFill>
          <a:blip r:embed="rId3"/>
          <a:stretch>
            <a:fillRect/>
          </a:stretch>
        </p:blipFill>
        <p:spPr>
          <a:xfrm>
            <a:off x="7878394" y="1308579"/>
            <a:ext cx="3776331" cy="2495373"/>
          </a:xfrm>
          <a:prstGeom prst="rect">
            <a:avLst/>
          </a:prstGeom>
        </p:spPr>
      </p:pic>
      <p:sp>
        <p:nvSpPr>
          <p:cNvPr id="15" name="TextBox 14">
            <a:extLst>
              <a:ext uri="{FF2B5EF4-FFF2-40B4-BE49-F238E27FC236}">
                <a16:creationId xmlns:a16="http://schemas.microsoft.com/office/drawing/2014/main" id="{2427019D-CE3A-9B9E-BB2E-BAC61D950763}"/>
              </a:ext>
            </a:extLst>
          </p:cNvPr>
          <p:cNvSpPr txBox="1"/>
          <p:nvPr/>
        </p:nvSpPr>
        <p:spPr>
          <a:xfrm>
            <a:off x="775790" y="1360676"/>
            <a:ext cx="3776332" cy="400110"/>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Ground-truth measures</a:t>
            </a:r>
            <a:r>
              <a:rPr kumimoji="1" lang="en-US" altLang="ko-KR" sz="2000" baseline="30000" dirty="0">
                <a:latin typeface="Noto Sans Kannada" panose="020B0502040504020204" pitchFamily="34" charset="0"/>
                <a:cs typeface="Noto Sans Kannada" panose="020B0502040504020204" pitchFamily="34" charset="0"/>
              </a:rPr>
              <a:t>*</a:t>
            </a:r>
            <a:r>
              <a:rPr kumimoji="1" lang="en-US" altLang="ko-KR" sz="2000" dirty="0">
                <a:latin typeface="Noto Sans Kannada" panose="020B0502040504020204" pitchFamily="34" charset="0"/>
                <a:cs typeface="Noto Sans Kannada" panose="020B0502040504020204" pitchFamily="34" charset="0"/>
              </a:rPr>
              <a:t> (N=275)</a:t>
            </a:r>
          </a:p>
        </p:txBody>
      </p:sp>
      <p:sp>
        <p:nvSpPr>
          <p:cNvPr id="16" name="TextBox 15">
            <a:extLst>
              <a:ext uri="{FF2B5EF4-FFF2-40B4-BE49-F238E27FC236}">
                <a16:creationId xmlns:a16="http://schemas.microsoft.com/office/drawing/2014/main" id="{778EC3F3-4BDC-D50D-F1E8-C36F958395A0}"/>
              </a:ext>
            </a:extLst>
          </p:cNvPr>
          <p:cNvSpPr txBox="1"/>
          <p:nvPr/>
        </p:nvSpPr>
        <p:spPr>
          <a:xfrm>
            <a:off x="884032" y="2207061"/>
            <a:ext cx="7088392" cy="1231106"/>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dirty="0">
                <a:latin typeface="Noto Sans Kannada" panose="020B0502040504020204" pitchFamily="34" charset="0"/>
                <a:cs typeface="Noto Sans Kannada" panose="020B0502040504020204" pitchFamily="34" charset="0"/>
              </a:rPr>
              <a:t>Assessing FER scores (0~64 points)</a:t>
            </a:r>
          </a:p>
          <a:p>
            <a:pPr marL="342900" indent="-342900">
              <a:buFont typeface="Arial" panose="020B0604020202020204" pitchFamily="34" charset="0"/>
              <a:buChar char="•"/>
            </a:pPr>
            <a:r>
              <a:rPr kumimoji="1" lang="en-US" altLang="ko-KR" dirty="0">
                <a:latin typeface="Noto Sans Kannada" panose="020B0502040504020204" pitchFamily="34" charset="0"/>
                <a:cs typeface="Noto Sans Kannada" panose="020B0502040504020204" pitchFamily="34" charset="0"/>
              </a:rPr>
              <a:t>Criteria to divide participants into low FER group or not (</a:t>
            </a:r>
            <a:r>
              <a:rPr kumimoji="1" lang="en-US" altLang="ko-KR" dirty="0">
                <a:solidFill>
                  <a:srgbClr val="F86F03"/>
                </a:solidFill>
                <a:latin typeface="Noto Sans Kannada" panose="020B0502040504020204" pitchFamily="34" charset="0"/>
                <a:cs typeface="Noto Sans Kannada" panose="020B0502040504020204" pitchFamily="34" charset="0"/>
              </a:rPr>
              <a:t>40 points</a:t>
            </a:r>
            <a:r>
              <a:rPr kumimoji="1" lang="en-US" altLang="ko-KR" dirty="0">
                <a:latin typeface="Noto Sans Kannada" panose="020B0502040504020204" pitchFamily="34" charset="0"/>
                <a:cs typeface="Noto Sans Kannada" panose="020B0502040504020204" pitchFamily="34" charset="0"/>
              </a:rPr>
              <a:t>)</a:t>
            </a:r>
          </a:p>
          <a:p>
            <a:pPr marL="342900" indent="-342900">
              <a:buFont typeface="Arial" panose="020B0604020202020204" pitchFamily="34" charset="0"/>
              <a:buChar char="•"/>
            </a:pPr>
            <a:r>
              <a:rPr kumimoji="1" lang="en-US" altLang="ko-KR" dirty="0">
                <a:latin typeface="Noto Sans Kannada" panose="020B0502040504020204" pitchFamily="34" charset="0"/>
                <a:cs typeface="Noto Sans Kannada" panose="020B0502040504020204" pitchFamily="34" charset="0"/>
              </a:rPr>
              <a:t>Providing a basis for judgment-based scoring</a:t>
            </a:r>
          </a:p>
          <a:p>
            <a:pPr marL="342900" indent="-342900" algn="ctr">
              <a:buFont typeface="Arial" panose="020B0604020202020204" pitchFamily="34" charset="0"/>
              <a:buChar char="•"/>
            </a:pPr>
            <a:endParaRPr kumimoji="1" lang="en-US" altLang="ko-KR" sz="2000" dirty="0">
              <a:latin typeface="Noto Sans Kannada" panose="020B0502040504020204" pitchFamily="34" charset="0"/>
              <a:cs typeface="Noto Sans Kannada" panose="020B0502040504020204" pitchFamily="34" charset="0"/>
            </a:endParaRPr>
          </a:p>
        </p:txBody>
      </p:sp>
      <p:sp>
        <p:nvSpPr>
          <p:cNvPr id="17" name="TextBox 16">
            <a:extLst>
              <a:ext uri="{FF2B5EF4-FFF2-40B4-BE49-F238E27FC236}">
                <a16:creationId xmlns:a16="http://schemas.microsoft.com/office/drawing/2014/main" id="{5B38743F-55DD-D7B7-46C4-33C167D82AA3}"/>
              </a:ext>
            </a:extLst>
          </p:cNvPr>
          <p:cNvSpPr txBox="1"/>
          <p:nvPr/>
        </p:nvSpPr>
        <p:spPr>
          <a:xfrm>
            <a:off x="0" y="6427113"/>
            <a:ext cx="5749636" cy="430887"/>
          </a:xfrm>
          <a:prstGeom prst="rect">
            <a:avLst/>
          </a:prstGeom>
          <a:noFill/>
        </p:spPr>
        <p:txBody>
          <a:bodyPr wrap="square" rtlCol="0">
            <a:spAutoFit/>
          </a:bodyPr>
          <a:lstStyle/>
          <a:p>
            <a:r>
              <a:rPr kumimoji="1" lang="en-US" altLang="ko-KR" sz="1100" baseline="30000" dirty="0">
                <a:solidFill>
                  <a:schemeClr val="bg2">
                    <a:lumMod val="50000"/>
                  </a:schemeClr>
                </a:solidFill>
                <a:latin typeface="Noto Sans Kannada" panose="020B0502040504020204" pitchFamily="34" charset="0"/>
                <a:cs typeface="Noto Sans Kannada" panose="020B0502040504020204" pitchFamily="34" charset="0"/>
              </a:rPr>
              <a:t>*</a:t>
            </a:r>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Japanese and Caucasian Facial Expressions of Emotion (JACFEE) and Neutral Faces (JACNeuF)</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Matsumoto et al., (1988)</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18" name="직선 연결선[R] 17">
            <a:extLst>
              <a:ext uri="{FF2B5EF4-FFF2-40B4-BE49-F238E27FC236}">
                <a16:creationId xmlns:a16="http://schemas.microsoft.com/office/drawing/2014/main" id="{E6D04E96-AEAD-8033-7500-7BF6561E1761}"/>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D9E4BC-5AB7-C9F5-D7F9-6520108778CB}"/>
              </a:ext>
            </a:extLst>
          </p:cNvPr>
          <p:cNvSpPr txBox="1"/>
          <p:nvPr/>
        </p:nvSpPr>
        <p:spPr>
          <a:xfrm>
            <a:off x="884032" y="4241900"/>
            <a:ext cx="3776332" cy="400110"/>
          </a:xfrm>
          <a:prstGeom prst="rect">
            <a:avLst/>
          </a:prstGeom>
          <a:noFill/>
        </p:spPr>
        <p:txBody>
          <a:bodyPr wrap="square" rtlCol="0">
            <a:spAutoFit/>
          </a:bodyPr>
          <a:lstStyle/>
          <a:p>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User study (N=59)</a:t>
            </a:r>
          </a:p>
        </p:txBody>
      </p:sp>
      <p:sp>
        <p:nvSpPr>
          <p:cNvPr id="20" name="TextBox 19">
            <a:extLst>
              <a:ext uri="{FF2B5EF4-FFF2-40B4-BE49-F238E27FC236}">
                <a16:creationId xmlns:a16="http://schemas.microsoft.com/office/drawing/2014/main" id="{292B2BC6-6479-8C86-5FAC-88E294F3051C}"/>
              </a:ext>
            </a:extLst>
          </p:cNvPr>
          <p:cNvSpPr txBox="1"/>
          <p:nvPr/>
        </p:nvSpPr>
        <p:spPr>
          <a:xfrm>
            <a:off x="884030" y="5022727"/>
            <a:ext cx="10770695" cy="646331"/>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dirty="0">
                <a:solidFill>
                  <a:schemeClr val="bg1">
                    <a:lumMod val="65000"/>
                  </a:schemeClr>
                </a:solidFill>
                <a:latin typeface="Noto Sans Kannada" panose="020B0502040504020204" pitchFamily="34" charset="0"/>
                <a:cs typeface="Noto Sans Kannada" panose="020B0502040504020204" pitchFamily="34" charset="0"/>
              </a:rPr>
              <a:t>Classifying 22 participants as low FER group and 37 as ordinary group based on their pre-survey FER scores</a:t>
            </a:r>
          </a:p>
          <a:p>
            <a:pPr marL="342900" indent="-342900">
              <a:buFont typeface="Arial" panose="020B0604020202020204" pitchFamily="34" charset="0"/>
              <a:buChar char="•"/>
            </a:pPr>
            <a:r>
              <a:rPr kumimoji="1" lang="en-US" altLang="ko-KR" dirty="0">
                <a:solidFill>
                  <a:schemeClr val="bg1">
                    <a:lumMod val="65000"/>
                  </a:schemeClr>
                </a:solidFill>
                <a:latin typeface="Noto Sans Kannada" panose="020B0502040504020204" pitchFamily="34" charset="0"/>
                <a:cs typeface="Noto Sans Kannada" panose="020B0502040504020204" pitchFamily="34" charset="0"/>
              </a:rPr>
              <a:t>Randomly dividing the low FER group into learner group (n=11) and control group (n=11)</a:t>
            </a:r>
            <a:endParaRPr kumimoji="1" lang="en-US" altLang="ko-KR" sz="24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4" name="TextBox 3">
            <a:extLst>
              <a:ext uri="{FF2B5EF4-FFF2-40B4-BE49-F238E27FC236}">
                <a16:creationId xmlns:a16="http://schemas.microsoft.com/office/drawing/2014/main" id="{85074FA2-4039-D056-ACD7-E1D5A5689164}"/>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5" name="직선 연결선[R] 4">
            <a:extLst>
              <a:ext uri="{FF2B5EF4-FFF2-40B4-BE49-F238E27FC236}">
                <a16:creationId xmlns:a16="http://schemas.microsoft.com/office/drawing/2014/main" id="{F2F360AF-9D1A-DA90-63FF-4DE3746EA6CA}"/>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966F28-3701-2CC2-4167-2016D3746D03}"/>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Evaluation Setup</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F46F7AD0-7B2F-7407-C959-9BD01E0EE8E8}"/>
              </a:ext>
            </a:extLst>
          </p:cNvPr>
          <p:cNvSpPr>
            <a:spLocks noGrp="1"/>
          </p:cNvSpPr>
          <p:nvPr>
            <p:ph type="sldNum" sz="quarter" idx="12"/>
          </p:nvPr>
        </p:nvSpPr>
        <p:spPr/>
        <p:txBody>
          <a:bodyPr/>
          <a:lstStyle/>
          <a:p>
            <a:fld id="{633585DC-F2A3-834D-ABF3-456A4245D92B}" type="slidenum">
              <a:rPr kumimoji="1" lang="ko-KR" altLang="en-US" smtClean="0"/>
              <a:t>25</a:t>
            </a:fld>
            <a:endParaRPr kumimoji="1" lang="ko-KR" altLang="en-US"/>
          </a:p>
        </p:txBody>
      </p:sp>
    </p:spTree>
    <p:extLst>
      <p:ext uri="{BB962C8B-B14F-4D97-AF65-F5344CB8AC3E}">
        <p14:creationId xmlns:p14="http://schemas.microsoft.com/office/powerpoint/2010/main" val="4079110405"/>
      </p:ext>
    </p:extLst>
  </p:cSld>
  <p:clrMapOvr>
    <a:masterClrMapping/>
  </p:clrMapOvr>
  <mc:AlternateContent xmlns:mc="http://schemas.openxmlformats.org/markup-compatibility/2006" xmlns:p14="http://schemas.microsoft.com/office/powerpoint/2010/main">
    <mc:Choice Requires="p14">
      <p:transition spd="slow" p14:dur="2000" advTm="37024"/>
    </mc:Choice>
    <mc:Fallback xmlns="">
      <p:transition spd="slow" advTm="3702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427019D-CE3A-9B9E-BB2E-BAC61D950763}"/>
              </a:ext>
            </a:extLst>
          </p:cNvPr>
          <p:cNvSpPr txBox="1"/>
          <p:nvPr/>
        </p:nvSpPr>
        <p:spPr>
          <a:xfrm>
            <a:off x="775790" y="1360676"/>
            <a:ext cx="3776332" cy="400110"/>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Ground-truth measures</a:t>
            </a:r>
            <a:r>
              <a:rPr kumimoji="1" lang="en-US" altLang="ko-KR" sz="2000" baseline="30000" dirty="0">
                <a:solidFill>
                  <a:schemeClr val="bg1">
                    <a:lumMod val="65000"/>
                  </a:schemeClr>
                </a:solidFill>
                <a:latin typeface="Noto Sans Kannada" panose="020B0502040504020204" pitchFamily="34" charset="0"/>
                <a:cs typeface="Noto Sans Kannada" panose="020B0502040504020204" pitchFamily="34" charset="0"/>
              </a:rPr>
              <a:t>*</a:t>
            </a: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 (N=275)</a:t>
            </a:r>
          </a:p>
        </p:txBody>
      </p:sp>
      <p:sp>
        <p:nvSpPr>
          <p:cNvPr id="16" name="TextBox 15">
            <a:extLst>
              <a:ext uri="{FF2B5EF4-FFF2-40B4-BE49-F238E27FC236}">
                <a16:creationId xmlns:a16="http://schemas.microsoft.com/office/drawing/2014/main" id="{778EC3F3-4BDC-D50D-F1E8-C36F958395A0}"/>
              </a:ext>
            </a:extLst>
          </p:cNvPr>
          <p:cNvSpPr txBox="1"/>
          <p:nvPr/>
        </p:nvSpPr>
        <p:spPr>
          <a:xfrm>
            <a:off x="884032" y="2207061"/>
            <a:ext cx="7088392" cy="1292662"/>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dirty="0">
                <a:solidFill>
                  <a:schemeClr val="bg1">
                    <a:lumMod val="65000"/>
                  </a:schemeClr>
                </a:solidFill>
                <a:latin typeface="Noto Sans Kannada" panose="020B0502040504020204" pitchFamily="34" charset="0"/>
                <a:cs typeface="Noto Sans Kannada" panose="020B0502040504020204" pitchFamily="34" charset="0"/>
              </a:rPr>
              <a:t>Assessing FER scores (0~64 points)</a:t>
            </a:r>
          </a:p>
          <a:p>
            <a:pPr marL="342900" indent="-342900">
              <a:buFont typeface="Arial" panose="020B0604020202020204" pitchFamily="34" charset="0"/>
              <a:buChar char="•"/>
            </a:pPr>
            <a:r>
              <a:rPr kumimoji="1" lang="en-US" altLang="ko-KR" dirty="0">
                <a:solidFill>
                  <a:schemeClr val="bg1">
                    <a:lumMod val="65000"/>
                  </a:schemeClr>
                </a:solidFill>
                <a:latin typeface="Noto Sans Kannada" panose="020B0502040504020204" pitchFamily="34" charset="0"/>
                <a:cs typeface="Noto Sans Kannada" panose="020B0502040504020204" pitchFamily="34" charset="0"/>
              </a:rPr>
              <a:t>Criteria to divide participants into low FER group or not (40 points)</a:t>
            </a:r>
          </a:p>
          <a:p>
            <a:pPr marL="342900" indent="-342900">
              <a:buFont typeface="Arial" panose="020B0604020202020204" pitchFamily="34" charset="0"/>
              <a:buChar char="•"/>
            </a:pPr>
            <a:r>
              <a:rPr kumimoji="1" lang="en-US" altLang="ko-KR" dirty="0">
                <a:solidFill>
                  <a:schemeClr val="bg1">
                    <a:lumMod val="65000"/>
                  </a:schemeClr>
                </a:solidFill>
                <a:latin typeface="Noto Sans Kannada" panose="020B0502040504020204" pitchFamily="34" charset="0"/>
                <a:cs typeface="Noto Sans Kannada" panose="020B0502040504020204" pitchFamily="34" charset="0"/>
              </a:rPr>
              <a:t>Providing a basis for judgment-based scoring</a:t>
            </a:r>
          </a:p>
          <a:p>
            <a:pPr marL="342900" indent="-342900" algn="ctr">
              <a:buFont typeface="Arial" panose="020B0604020202020204" pitchFamily="34" charset="0"/>
              <a:buChar char="•"/>
            </a:pPr>
            <a:endParaRPr kumimoji="1" lang="en-US" altLang="ko-KR" sz="24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17" name="TextBox 16">
            <a:extLst>
              <a:ext uri="{FF2B5EF4-FFF2-40B4-BE49-F238E27FC236}">
                <a16:creationId xmlns:a16="http://schemas.microsoft.com/office/drawing/2014/main" id="{5B38743F-55DD-D7B7-46C4-33C167D82AA3}"/>
              </a:ext>
            </a:extLst>
          </p:cNvPr>
          <p:cNvSpPr txBox="1"/>
          <p:nvPr/>
        </p:nvSpPr>
        <p:spPr>
          <a:xfrm>
            <a:off x="0" y="6427113"/>
            <a:ext cx="5749636" cy="430887"/>
          </a:xfrm>
          <a:prstGeom prst="rect">
            <a:avLst/>
          </a:prstGeom>
          <a:noFill/>
        </p:spPr>
        <p:txBody>
          <a:bodyPr wrap="square" rtlCol="0">
            <a:spAutoFit/>
          </a:bodyPr>
          <a:lstStyle/>
          <a:p>
            <a:r>
              <a:rPr kumimoji="1" lang="en-US" altLang="ko-KR" sz="1100" baseline="30000" dirty="0">
                <a:solidFill>
                  <a:schemeClr val="bg2">
                    <a:lumMod val="50000"/>
                  </a:schemeClr>
                </a:solidFill>
                <a:latin typeface="Noto Sans Kannada" panose="020B0502040504020204" pitchFamily="34" charset="0"/>
                <a:cs typeface="Noto Sans Kannada" panose="020B0502040504020204" pitchFamily="34" charset="0"/>
              </a:rPr>
              <a:t>*</a:t>
            </a:r>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Japanese and Caucasian Facial Expressions of Emotion (JACFEE) and Neutral Faces (JACNeuF)</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Matsumoto et al., (1988)</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18" name="직선 연결선[R] 17">
            <a:extLst>
              <a:ext uri="{FF2B5EF4-FFF2-40B4-BE49-F238E27FC236}">
                <a16:creationId xmlns:a16="http://schemas.microsoft.com/office/drawing/2014/main" id="{E6D04E96-AEAD-8033-7500-7BF6561E1761}"/>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D9E4BC-5AB7-C9F5-D7F9-6520108778CB}"/>
              </a:ext>
            </a:extLst>
          </p:cNvPr>
          <p:cNvSpPr txBox="1"/>
          <p:nvPr/>
        </p:nvSpPr>
        <p:spPr>
          <a:xfrm>
            <a:off x="884032" y="4241900"/>
            <a:ext cx="3776332" cy="400110"/>
          </a:xfrm>
          <a:prstGeom prst="rect">
            <a:avLst/>
          </a:prstGeom>
          <a:noFill/>
        </p:spPr>
        <p:txBody>
          <a:bodyPr wrap="square" rtlCol="0">
            <a:spAutoFit/>
          </a:bodyPr>
          <a:lstStyle/>
          <a:p>
            <a:r>
              <a:rPr kumimoji="1" lang="en-US" altLang="ko-KR" sz="2000" dirty="0">
                <a:latin typeface="Noto Sans Kannada" panose="020B0502040504020204" pitchFamily="34" charset="0"/>
                <a:cs typeface="Noto Sans Kannada" panose="020B0502040504020204" pitchFamily="34" charset="0"/>
              </a:rPr>
              <a:t>User study (N=59)</a:t>
            </a:r>
          </a:p>
        </p:txBody>
      </p:sp>
      <p:sp>
        <p:nvSpPr>
          <p:cNvPr id="20" name="TextBox 19">
            <a:extLst>
              <a:ext uri="{FF2B5EF4-FFF2-40B4-BE49-F238E27FC236}">
                <a16:creationId xmlns:a16="http://schemas.microsoft.com/office/drawing/2014/main" id="{292B2BC6-6479-8C86-5FAC-88E294F3051C}"/>
              </a:ext>
            </a:extLst>
          </p:cNvPr>
          <p:cNvSpPr txBox="1"/>
          <p:nvPr/>
        </p:nvSpPr>
        <p:spPr>
          <a:xfrm>
            <a:off x="884031" y="5022727"/>
            <a:ext cx="10930598" cy="646331"/>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dirty="0">
                <a:latin typeface="Noto Sans Kannada" panose="020B0502040504020204" pitchFamily="34" charset="0"/>
                <a:cs typeface="Noto Sans Kannada" panose="020B0502040504020204" pitchFamily="34" charset="0"/>
              </a:rPr>
              <a:t>Classifying </a:t>
            </a:r>
            <a:r>
              <a:rPr kumimoji="1" lang="en-US" altLang="ko-KR" dirty="0">
                <a:solidFill>
                  <a:srgbClr val="F86F03"/>
                </a:solidFill>
                <a:latin typeface="Noto Sans Kannada" panose="020B0502040504020204" pitchFamily="34" charset="0"/>
                <a:cs typeface="Noto Sans Kannada" panose="020B0502040504020204" pitchFamily="34" charset="0"/>
              </a:rPr>
              <a:t>22</a:t>
            </a:r>
            <a:r>
              <a:rPr kumimoji="1" lang="en-US" altLang="ko-KR" dirty="0">
                <a:latin typeface="Noto Sans Kannada" panose="020B0502040504020204" pitchFamily="34" charset="0"/>
                <a:cs typeface="Noto Sans Kannada" panose="020B0502040504020204" pitchFamily="34" charset="0"/>
              </a:rPr>
              <a:t> participants as </a:t>
            </a:r>
            <a:r>
              <a:rPr kumimoji="1" lang="en-US" altLang="ko-KR" dirty="0">
                <a:solidFill>
                  <a:srgbClr val="F86F03"/>
                </a:solidFill>
                <a:latin typeface="Noto Sans Kannada" panose="020B0502040504020204" pitchFamily="34" charset="0"/>
                <a:cs typeface="Noto Sans Kannada" panose="020B0502040504020204" pitchFamily="34" charset="0"/>
              </a:rPr>
              <a:t>low FER group and 37 </a:t>
            </a:r>
            <a:r>
              <a:rPr kumimoji="1" lang="en-US" altLang="ko-KR" dirty="0">
                <a:latin typeface="Noto Sans Kannada" panose="020B0502040504020204" pitchFamily="34" charset="0"/>
                <a:cs typeface="Noto Sans Kannada" panose="020B0502040504020204" pitchFamily="34" charset="0"/>
              </a:rPr>
              <a:t>as</a:t>
            </a:r>
            <a:r>
              <a:rPr kumimoji="1" lang="en-US" altLang="ko-KR" dirty="0">
                <a:solidFill>
                  <a:srgbClr val="F86F03"/>
                </a:solidFill>
                <a:latin typeface="Noto Sans Kannada" panose="020B0502040504020204" pitchFamily="34" charset="0"/>
                <a:cs typeface="Noto Sans Kannada" panose="020B0502040504020204" pitchFamily="34" charset="0"/>
              </a:rPr>
              <a:t> ordinary group </a:t>
            </a:r>
            <a:r>
              <a:rPr kumimoji="1" lang="en-US" altLang="ko-KR" dirty="0">
                <a:latin typeface="Noto Sans Kannada" panose="020B0502040504020204" pitchFamily="34" charset="0"/>
                <a:cs typeface="Noto Sans Kannada" panose="020B0502040504020204" pitchFamily="34" charset="0"/>
              </a:rPr>
              <a:t>based on their pre-survey FER scores</a:t>
            </a:r>
          </a:p>
          <a:p>
            <a:pPr marL="342900" indent="-342900">
              <a:buFont typeface="Arial" panose="020B0604020202020204" pitchFamily="34" charset="0"/>
              <a:buChar char="•"/>
            </a:pPr>
            <a:r>
              <a:rPr kumimoji="1" lang="en-US" altLang="ko-KR" dirty="0">
                <a:latin typeface="Noto Sans Kannada" panose="020B0502040504020204" pitchFamily="34" charset="0"/>
                <a:cs typeface="Noto Sans Kannada" panose="020B0502040504020204" pitchFamily="34" charset="0"/>
              </a:rPr>
              <a:t>Randomly dividing the low FER group into learner group (n=11) and control group (n=11)</a:t>
            </a:r>
          </a:p>
        </p:txBody>
      </p:sp>
      <p:sp>
        <p:nvSpPr>
          <p:cNvPr id="4" name="TextBox 3">
            <a:extLst>
              <a:ext uri="{FF2B5EF4-FFF2-40B4-BE49-F238E27FC236}">
                <a16:creationId xmlns:a16="http://schemas.microsoft.com/office/drawing/2014/main" id="{D686DD18-115B-82D0-45F8-70FF0EDFC69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5" name="직선 연결선[R] 4">
            <a:extLst>
              <a:ext uri="{FF2B5EF4-FFF2-40B4-BE49-F238E27FC236}">
                <a16:creationId xmlns:a16="http://schemas.microsoft.com/office/drawing/2014/main" id="{BA596CC1-D9F2-A72A-DFED-0A925B46CA61}"/>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BDA37-DDF7-BC85-8578-DB2E21359CFF}"/>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Evaluation Setup</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1239E756-D1B9-D524-5AF8-60DE05F74A9C}"/>
              </a:ext>
            </a:extLst>
          </p:cNvPr>
          <p:cNvSpPr>
            <a:spLocks noGrp="1"/>
          </p:cNvSpPr>
          <p:nvPr>
            <p:ph type="sldNum" sz="quarter" idx="12"/>
          </p:nvPr>
        </p:nvSpPr>
        <p:spPr/>
        <p:txBody>
          <a:bodyPr/>
          <a:lstStyle/>
          <a:p>
            <a:fld id="{633585DC-F2A3-834D-ABF3-456A4245D92B}" type="slidenum">
              <a:rPr kumimoji="1" lang="ko-KR" altLang="en-US" smtClean="0"/>
              <a:t>26</a:t>
            </a:fld>
            <a:endParaRPr kumimoji="1" lang="ko-KR" altLang="en-US"/>
          </a:p>
        </p:txBody>
      </p:sp>
      <p:pic>
        <p:nvPicPr>
          <p:cNvPr id="3" name="그림 2">
            <a:extLst>
              <a:ext uri="{FF2B5EF4-FFF2-40B4-BE49-F238E27FC236}">
                <a16:creationId xmlns:a16="http://schemas.microsoft.com/office/drawing/2014/main" id="{96230D0E-7017-2ADD-B98C-5EC5A14A12E4}"/>
              </a:ext>
            </a:extLst>
          </p:cNvPr>
          <p:cNvPicPr>
            <a:picLocks noChangeAspect="1"/>
          </p:cNvPicPr>
          <p:nvPr/>
        </p:nvPicPr>
        <p:blipFill>
          <a:blip r:embed="rId3"/>
          <a:stretch>
            <a:fillRect/>
          </a:stretch>
        </p:blipFill>
        <p:spPr>
          <a:xfrm>
            <a:off x="7878394" y="1308579"/>
            <a:ext cx="3776331" cy="2495373"/>
          </a:xfrm>
          <a:prstGeom prst="rect">
            <a:avLst/>
          </a:prstGeom>
        </p:spPr>
      </p:pic>
    </p:spTree>
    <p:extLst>
      <p:ext uri="{BB962C8B-B14F-4D97-AF65-F5344CB8AC3E}">
        <p14:creationId xmlns:p14="http://schemas.microsoft.com/office/powerpoint/2010/main" val="1400005888"/>
      </p:ext>
    </p:extLst>
  </p:cSld>
  <p:clrMapOvr>
    <a:masterClrMapping/>
  </p:clrMapOvr>
  <mc:AlternateContent xmlns:mc="http://schemas.openxmlformats.org/markup-compatibility/2006" xmlns:p14="http://schemas.microsoft.com/office/powerpoint/2010/main">
    <mc:Choice Requires="p14">
      <p:transition spd="slow" p14:dur="2000" advTm="21642"/>
    </mc:Choice>
    <mc:Fallback xmlns="">
      <p:transition spd="slow" advTm="2164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a:extLst>
              <a:ext uri="{FF2B5EF4-FFF2-40B4-BE49-F238E27FC236}">
                <a16:creationId xmlns:a16="http://schemas.microsoft.com/office/drawing/2014/main" id="{D57B36CA-DF69-898B-8B36-A98EEC3645F7}"/>
              </a:ext>
            </a:extLst>
          </p:cNvPr>
          <p:cNvSpPr/>
          <p:nvPr/>
        </p:nvSpPr>
        <p:spPr>
          <a:xfrm>
            <a:off x="2028128" y="1272230"/>
            <a:ext cx="2504395"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Playing Find the Bot!</a:t>
            </a:r>
            <a:endParaRPr kumimoji="1" lang="ko-KR" altLang="en-US" dirty="0">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3D73C254-7B67-1984-0C3A-67E4C80F1C48}"/>
              </a:ext>
            </a:extLst>
          </p:cNvPr>
          <p:cNvSpPr/>
          <p:nvPr/>
        </p:nvSpPr>
        <p:spPr>
          <a:xfrm>
            <a:off x="7810381" y="1272229"/>
            <a:ext cx="2090057" cy="620485"/>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Plain labeling task</a:t>
            </a:r>
            <a:endParaRPr kumimoji="1" lang="ko-KR" altLang="en-US" dirty="0">
              <a:latin typeface="Noto Sans Kannada" panose="020B0502040504020204" pitchFamily="34" charset="0"/>
              <a:cs typeface="Noto Sans Kannada" panose="020B0502040504020204" pitchFamily="34" charset="0"/>
            </a:endParaRPr>
          </a:p>
        </p:txBody>
      </p:sp>
      <p:sp>
        <p:nvSpPr>
          <p:cNvPr id="6" name="TextBox 5">
            <a:extLst>
              <a:ext uri="{FF2B5EF4-FFF2-40B4-BE49-F238E27FC236}">
                <a16:creationId xmlns:a16="http://schemas.microsoft.com/office/drawing/2014/main" id="{DAB39E2E-4FCD-FC7A-C80E-63438B50EEBF}"/>
              </a:ext>
            </a:extLst>
          </p:cNvPr>
          <p:cNvSpPr txBox="1"/>
          <p:nvPr/>
        </p:nvSpPr>
        <p:spPr>
          <a:xfrm>
            <a:off x="1190269" y="2211886"/>
            <a:ext cx="2090057" cy="707886"/>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Learner group</a:t>
            </a:r>
          </a:p>
          <a:p>
            <a:pPr algn="ctr"/>
            <a:r>
              <a:rPr kumimoji="1" lang="en-US" altLang="ko-KR" sz="2000" dirty="0">
                <a:latin typeface="Noto Sans Kannada" panose="020B0502040504020204" pitchFamily="34" charset="0"/>
                <a:cs typeface="Noto Sans Kannada" panose="020B0502040504020204" pitchFamily="34" charset="0"/>
              </a:rPr>
              <a:t>(N=11)</a:t>
            </a:r>
            <a:endParaRPr kumimoji="1" lang="ko-KR" altLang="en-US" sz="2000" dirty="0">
              <a:latin typeface="Noto Sans Kannada" panose="020B0502040504020204" pitchFamily="34" charset="0"/>
              <a:cs typeface="Noto Sans Kannada" panose="020B0502040504020204" pitchFamily="34" charset="0"/>
            </a:endParaRPr>
          </a:p>
        </p:txBody>
      </p:sp>
      <p:sp>
        <p:nvSpPr>
          <p:cNvPr id="7" name="TextBox 6">
            <a:extLst>
              <a:ext uri="{FF2B5EF4-FFF2-40B4-BE49-F238E27FC236}">
                <a16:creationId xmlns:a16="http://schemas.microsoft.com/office/drawing/2014/main" id="{3F18AB67-0419-F7E7-9EFA-BE8CDAD1C05E}"/>
              </a:ext>
            </a:extLst>
          </p:cNvPr>
          <p:cNvSpPr txBox="1"/>
          <p:nvPr/>
        </p:nvSpPr>
        <p:spPr>
          <a:xfrm>
            <a:off x="3141178" y="2211886"/>
            <a:ext cx="2090057" cy="707886"/>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Player group</a:t>
            </a:r>
          </a:p>
          <a:p>
            <a:pPr algn="ctr"/>
            <a:r>
              <a:rPr kumimoji="1" lang="en-US" altLang="ko-KR" sz="2000" dirty="0">
                <a:latin typeface="Noto Sans Kannada" panose="020B0502040504020204" pitchFamily="34" charset="0"/>
                <a:cs typeface="Noto Sans Kannada" panose="020B0502040504020204" pitchFamily="34" charset="0"/>
              </a:rPr>
              <a:t>(N=37)</a:t>
            </a:r>
            <a:endParaRPr kumimoji="1" lang="ko-KR" altLang="en-US" sz="2000" dirty="0">
              <a:latin typeface="Noto Sans Kannada" panose="020B0502040504020204" pitchFamily="34" charset="0"/>
              <a:cs typeface="Noto Sans Kannada" panose="020B0502040504020204" pitchFamily="34" charset="0"/>
            </a:endParaRPr>
          </a:p>
        </p:txBody>
      </p:sp>
      <p:sp>
        <p:nvSpPr>
          <p:cNvPr id="8" name="TextBox 7">
            <a:extLst>
              <a:ext uri="{FF2B5EF4-FFF2-40B4-BE49-F238E27FC236}">
                <a16:creationId xmlns:a16="http://schemas.microsoft.com/office/drawing/2014/main" id="{CE8ED7A3-9750-DB55-67E8-4FE3EB9B35AB}"/>
              </a:ext>
            </a:extLst>
          </p:cNvPr>
          <p:cNvSpPr txBox="1"/>
          <p:nvPr/>
        </p:nvSpPr>
        <p:spPr>
          <a:xfrm>
            <a:off x="7589961" y="2211886"/>
            <a:ext cx="2530898" cy="707886"/>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Control group</a:t>
            </a:r>
          </a:p>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(N=11)</a:t>
            </a:r>
            <a:endParaRPr kumimoji="1" lang="ko-KR" altLang="en-US" sz="20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9" name="TextBox 8">
            <a:extLst>
              <a:ext uri="{FF2B5EF4-FFF2-40B4-BE49-F238E27FC236}">
                <a16:creationId xmlns:a16="http://schemas.microsoft.com/office/drawing/2014/main" id="{E6F65B9F-589B-ADB0-4589-9E147E0BB6A6}"/>
              </a:ext>
            </a:extLst>
          </p:cNvPr>
          <p:cNvSpPr txBox="1"/>
          <p:nvPr/>
        </p:nvSpPr>
        <p:spPr>
          <a:xfrm>
            <a:off x="1705302" y="3587845"/>
            <a:ext cx="3150049" cy="400110"/>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Two 90-mins lab sessions</a:t>
            </a:r>
          </a:p>
        </p:txBody>
      </p:sp>
      <p:sp>
        <p:nvSpPr>
          <p:cNvPr id="10" name="TextBox 9">
            <a:extLst>
              <a:ext uri="{FF2B5EF4-FFF2-40B4-BE49-F238E27FC236}">
                <a16:creationId xmlns:a16="http://schemas.microsoft.com/office/drawing/2014/main" id="{6D32DF4C-F7FB-645B-3F01-29A566067C58}"/>
              </a:ext>
            </a:extLst>
          </p:cNvPr>
          <p:cNvSpPr txBox="1"/>
          <p:nvPr/>
        </p:nvSpPr>
        <p:spPr>
          <a:xfrm>
            <a:off x="7389703" y="3587845"/>
            <a:ext cx="3150049" cy="400110"/>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A 90-mins lab session</a:t>
            </a:r>
          </a:p>
        </p:txBody>
      </p:sp>
      <p:cxnSp>
        <p:nvCxnSpPr>
          <p:cNvPr id="12" name="직선 화살표 연결선 11">
            <a:extLst>
              <a:ext uri="{FF2B5EF4-FFF2-40B4-BE49-F238E27FC236}">
                <a16:creationId xmlns:a16="http://schemas.microsoft.com/office/drawing/2014/main" id="{832570ED-35FD-4A74-11C8-4E424C52484D}"/>
              </a:ext>
            </a:extLst>
          </p:cNvPr>
          <p:cNvCxnSpPr/>
          <p:nvPr/>
        </p:nvCxnSpPr>
        <p:spPr>
          <a:xfrm>
            <a:off x="3280326" y="2919772"/>
            <a:ext cx="0" cy="509228"/>
          </a:xfrm>
          <a:prstGeom prst="straightConnector1">
            <a:avLst/>
          </a:prstGeom>
          <a:ln w="25400">
            <a:solidFill>
              <a:srgbClr val="525FE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D58F3A28-C418-5669-FB0C-EEC55FB585E7}"/>
              </a:ext>
            </a:extLst>
          </p:cNvPr>
          <p:cNvCxnSpPr/>
          <p:nvPr/>
        </p:nvCxnSpPr>
        <p:spPr>
          <a:xfrm>
            <a:off x="8875288" y="2919772"/>
            <a:ext cx="0" cy="509228"/>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4776BA-BFB3-C8CD-E993-38DA36622F09}"/>
              </a:ext>
            </a:extLst>
          </p:cNvPr>
          <p:cNvSpPr txBox="1"/>
          <p:nvPr/>
        </p:nvSpPr>
        <p:spPr>
          <a:xfrm>
            <a:off x="872824" y="4362951"/>
            <a:ext cx="4959940" cy="2554545"/>
          </a:xfrm>
          <a:prstGeom prst="rect">
            <a:avLst/>
          </a:prstGeom>
          <a:solidFill>
            <a:schemeClr val="bg1"/>
          </a:solidFill>
        </p:spPr>
        <p:txBody>
          <a:bodyPr wrap="square" rtlCol="0">
            <a:spAutoFit/>
          </a:bodyPr>
          <a:lstStyle/>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pre-test to evaluate their FER scores</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Playing Find the Bot! with pre-matched team consisting of one learner and three players </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Post-test to assess improvements in their FER scores</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Survey on user experience (GEQ, SUS, customized questions)</a:t>
            </a:r>
          </a:p>
        </p:txBody>
      </p:sp>
      <p:sp>
        <p:nvSpPr>
          <p:cNvPr id="15" name="TextBox 14">
            <a:extLst>
              <a:ext uri="{FF2B5EF4-FFF2-40B4-BE49-F238E27FC236}">
                <a16:creationId xmlns:a16="http://schemas.microsoft.com/office/drawing/2014/main" id="{C5CC0B1A-13FD-E053-B18C-7AAD5EEFF4F6}"/>
              </a:ext>
            </a:extLst>
          </p:cNvPr>
          <p:cNvSpPr txBox="1"/>
          <p:nvPr/>
        </p:nvSpPr>
        <p:spPr>
          <a:xfrm>
            <a:off x="6504176" y="4362951"/>
            <a:ext cx="4815002" cy="1815882"/>
          </a:xfrm>
          <a:prstGeom prst="rect">
            <a:avLst/>
          </a:prstGeom>
          <a:solidFill>
            <a:schemeClr val="bg1"/>
          </a:solidFill>
        </p:spPr>
        <p:txBody>
          <a:bodyPr wrap="square" rtlCol="0">
            <a:spAutoFit/>
          </a:bodyPr>
          <a:lstStyle/>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pre-test to evaluate their FER scores</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Labeling 200 in-the-wild facial expression images</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Post-test to assess improvements in their FER scores</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11" name="TextBox 10">
            <a:extLst>
              <a:ext uri="{FF2B5EF4-FFF2-40B4-BE49-F238E27FC236}">
                <a16:creationId xmlns:a16="http://schemas.microsoft.com/office/drawing/2014/main" id="{44EEF63E-88F8-EF08-C7B8-0CD2873F92A5}"/>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16" name="직선 연결선[R] 15">
            <a:extLst>
              <a:ext uri="{FF2B5EF4-FFF2-40B4-BE49-F238E27FC236}">
                <a16:creationId xmlns:a16="http://schemas.microsoft.com/office/drawing/2014/main" id="{428E04A7-7387-DDF6-0223-34DC64452CD7}"/>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0D4CDB-5C25-5F96-9B2A-2CC66813D10D}"/>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Evaluation Setup</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A67E1318-BF3B-570F-948D-57DF6167A178}"/>
              </a:ext>
            </a:extLst>
          </p:cNvPr>
          <p:cNvSpPr>
            <a:spLocks noGrp="1"/>
          </p:cNvSpPr>
          <p:nvPr>
            <p:ph type="sldNum" sz="quarter" idx="12"/>
          </p:nvPr>
        </p:nvSpPr>
        <p:spPr/>
        <p:txBody>
          <a:bodyPr/>
          <a:lstStyle/>
          <a:p>
            <a:fld id="{633585DC-F2A3-834D-ABF3-456A4245D92B}" type="slidenum">
              <a:rPr kumimoji="1" lang="ko-KR" altLang="en-US" smtClean="0"/>
              <a:t>27</a:t>
            </a:fld>
            <a:endParaRPr kumimoji="1" lang="ko-KR" altLang="en-US"/>
          </a:p>
        </p:txBody>
      </p:sp>
    </p:spTree>
    <p:extLst>
      <p:ext uri="{BB962C8B-B14F-4D97-AF65-F5344CB8AC3E}">
        <p14:creationId xmlns:p14="http://schemas.microsoft.com/office/powerpoint/2010/main" val="3089059780"/>
      </p:ext>
    </p:extLst>
  </p:cSld>
  <p:clrMapOvr>
    <a:masterClrMapping/>
  </p:clrMapOvr>
  <mc:AlternateContent xmlns:mc="http://schemas.openxmlformats.org/markup-compatibility/2006" xmlns:p14="http://schemas.microsoft.com/office/powerpoint/2010/main">
    <mc:Choice Requires="p14">
      <p:transition spd="slow" p14:dur="2000" advTm="39296"/>
    </mc:Choice>
    <mc:Fallback xmlns="">
      <p:transition spd="slow" advTm="3929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모서리가 둥근 직사각형 3">
            <a:extLst>
              <a:ext uri="{FF2B5EF4-FFF2-40B4-BE49-F238E27FC236}">
                <a16:creationId xmlns:a16="http://schemas.microsoft.com/office/drawing/2014/main" id="{D57B36CA-DF69-898B-8B36-A98EEC3645F7}"/>
              </a:ext>
            </a:extLst>
          </p:cNvPr>
          <p:cNvSpPr/>
          <p:nvPr/>
        </p:nvSpPr>
        <p:spPr>
          <a:xfrm>
            <a:off x="2028128" y="1272230"/>
            <a:ext cx="2504395" cy="620485"/>
          </a:xfrm>
          <a:prstGeom prst="round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Playing Find the Bot!</a:t>
            </a:r>
            <a:endParaRPr kumimoji="1" lang="ko-KR" altLang="en-US" dirty="0">
              <a:latin typeface="Noto Sans Kannada" panose="020B0502040504020204" pitchFamily="34" charset="0"/>
              <a:cs typeface="Noto Sans Kannada" panose="020B0502040504020204" pitchFamily="34" charset="0"/>
            </a:endParaRPr>
          </a:p>
        </p:txBody>
      </p:sp>
      <p:sp>
        <p:nvSpPr>
          <p:cNvPr id="5" name="모서리가 둥근 직사각형 4">
            <a:extLst>
              <a:ext uri="{FF2B5EF4-FFF2-40B4-BE49-F238E27FC236}">
                <a16:creationId xmlns:a16="http://schemas.microsoft.com/office/drawing/2014/main" id="{3D73C254-7B67-1984-0C3A-67E4C80F1C48}"/>
              </a:ext>
            </a:extLst>
          </p:cNvPr>
          <p:cNvSpPr/>
          <p:nvPr/>
        </p:nvSpPr>
        <p:spPr>
          <a:xfrm>
            <a:off x="7810381" y="1272229"/>
            <a:ext cx="2090057" cy="620485"/>
          </a:xfrm>
          <a:prstGeom prst="roundRect">
            <a:avLst/>
          </a:prstGeom>
          <a:solidFill>
            <a:srgbClr val="FFA41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latin typeface="Noto Sans Kannada" panose="020B0502040504020204" pitchFamily="34" charset="0"/>
                <a:cs typeface="Noto Sans Kannada" panose="020B0502040504020204" pitchFamily="34" charset="0"/>
              </a:rPr>
              <a:t>Plain labeling task</a:t>
            </a:r>
            <a:endParaRPr kumimoji="1" lang="ko-KR" altLang="en-US" dirty="0">
              <a:latin typeface="Noto Sans Kannada" panose="020B0502040504020204" pitchFamily="34" charset="0"/>
              <a:cs typeface="Noto Sans Kannada" panose="020B0502040504020204" pitchFamily="34" charset="0"/>
            </a:endParaRPr>
          </a:p>
        </p:txBody>
      </p:sp>
      <p:sp>
        <p:nvSpPr>
          <p:cNvPr id="6" name="TextBox 5">
            <a:extLst>
              <a:ext uri="{FF2B5EF4-FFF2-40B4-BE49-F238E27FC236}">
                <a16:creationId xmlns:a16="http://schemas.microsoft.com/office/drawing/2014/main" id="{DAB39E2E-4FCD-FC7A-C80E-63438B50EEBF}"/>
              </a:ext>
            </a:extLst>
          </p:cNvPr>
          <p:cNvSpPr txBox="1"/>
          <p:nvPr/>
        </p:nvSpPr>
        <p:spPr>
          <a:xfrm>
            <a:off x="1190269" y="2211886"/>
            <a:ext cx="2090057" cy="707886"/>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Learner group</a:t>
            </a:r>
          </a:p>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(N=11)</a:t>
            </a:r>
            <a:endParaRPr kumimoji="1" lang="ko-KR" altLang="en-US" sz="20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7" name="TextBox 6">
            <a:extLst>
              <a:ext uri="{FF2B5EF4-FFF2-40B4-BE49-F238E27FC236}">
                <a16:creationId xmlns:a16="http://schemas.microsoft.com/office/drawing/2014/main" id="{3F18AB67-0419-F7E7-9EFA-BE8CDAD1C05E}"/>
              </a:ext>
            </a:extLst>
          </p:cNvPr>
          <p:cNvSpPr txBox="1"/>
          <p:nvPr/>
        </p:nvSpPr>
        <p:spPr>
          <a:xfrm>
            <a:off x="3141178" y="2211886"/>
            <a:ext cx="2090057" cy="707886"/>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Player group</a:t>
            </a:r>
          </a:p>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(N=37)</a:t>
            </a:r>
            <a:endParaRPr kumimoji="1" lang="ko-KR" altLang="en-US" sz="2000" dirty="0">
              <a:solidFill>
                <a:schemeClr val="bg1">
                  <a:lumMod val="65000"/>
                </a:schemeClr>
              </a:solidFill>
              <a:latin typeface="Noto Sans Kannada" panose="020B0502040504020204" pitchFamily="34" charset="0"/>
              <a:cs typeface="Noto Sans Kannada" panose="020B0502040504020204" pitchFamily="34" charset="0"/>
            </a:endParaRPr>
          </a:p>
        </p:txBody>
      </p:sp>
      <p:sp>
        <p:nvSpPr>
          <p:cNvPr id="8" name="TextBox 7">
            <a:extLst>
              <a:ext uri="{FF2B5EF4-FFF2-40B4-BE49-F238E27FC236}">
                <a16:creationId xmlns:a16="http://schemas.microsoft.com/office/drawing/2014/main" id="{CE8ED7A3-9750-DB55-67E8-4FE3EB9B35AB}"/>
              </a:ext>
            </a:extLst>
          </p:cNvPr>
          <p:cNvSpPr txBox="1"/>
          <p:nvPr/>
        </p:nvSpPr>
        <p:spPr>
          <a:xfrm>
            <a:off x="7589961" y="2211886"/>
            <a:ext cx="2530898" cy="707886"/>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Control group</a:t>
            </a:r>
          </a:p>
          <a:p>
            <a:pPr algn="ctr"/>
            <a:r>
              <a:rPr kumimoji="1" lang="en-US" altLang="ko-KR" sz="2000" dirty="0">
                <a:latin typeface="Noto Sans Kannada" panose="020B0502040504020204" pitchFamily="34" charset="0"/>
                <a:cs typeface="Noto Sans Kannada" panose="020B0502040504020204" pitchFamily="34" charset="0"/>
              </a:rPr>
              <a:t>(N=11)</a:t>
            </a:r>
            <a:endParaRPr kumimoji="1" lang="ko-KR" altLang="en-US" sz="2000" dirty="0">
              <a:latin typeface="Noto Sans Kannada" panose="020B0502040504020204" pitchFamily="34" charset="0"/>
              <a:cs typeface="Noto Sans Kannada" panose="020B0502040504020204" pitchFamily="34" charset="0"/>
            </a:endParaRPr>
          </a:p>
        </p:txBody>
      </p:sp>
      <p:sp>
        <p:nvSpPr>
          <p:cNvPr id="9" name="TextBox 8">
            <a:extLst>
              <a:ext uri="{FF2B5EF4-FFF2-40B4-BE49-F238E27FC236}">
                <a16:creationId xmlns:a16="http://schemas.microsoft.com/office/drawing/2014/main" id="{E6F65B9F-589B-ADB0-4589-9E147E0BB6A6}"/>
              </a:ext>
            </a:extLst>
          </p:cNvPr>
          <p:cNvSpPr txBox="1"/>
          <p:nvPr/>
        </p:nvSpPr>
        <p:spPr>
          <a:xfrm>
            <a:off x="1705302" y="3587845"/>
            <a:ext cx="3150049" cy="400110"/>
          </a:xfrm>
          <a:prstGeom prst="rect">
            <a:avLst/>
          </a:prstGeom>
          <a:noFill/>
        </p:spPr>
        <p:txBody>
          <a:bodyPr wrap="square" rtlCol="0">
            <a:spAutoFit/>
          </a:bodyPr>
          <a:lstStyle/>
          <a:p>
            <a:pPr algn="ctr"/>
            <a:r>
              <a:rPr kumimoji="1" lang="en-US" altLang="ko-KR" sz="2000" dirty="0">
                <a:solidFill>
                  <a:schemeClr val="bg1">
                    <a:lumMod val="65000"/>
                  </a:schemeClr>
                </a:solidFill>
                <a:latin typeface="Noto Sans Kannada" panose="020B0502040504020204" pitchFamily="34" charset="0"/>
                <a:cs typeface="Noto Sans Kannada" panose="020B0502040504020204" pitchFamily="34" charset="0"/>
              </a:rPr>
              <a:t>Two 90-mins lab sessions</a:t>
            </a:r>
          </a:p>
        </p:txBody>
      </p:sp>
      <p:sp>
        <p:nvSpPr>
          <p:cNvPr id="10" name="TextBox 9">
            <a:extLst>
              <a:ext uri="{FF2B5EF4-FFF2-40B4-BE49-F238E27FC236}">
                <a16:creationId xmlns:a16="http://schemas.microsoft.com/office/drawing/2014/main" id="{6D32DF4C-F7FB-645B-3F01-29A566067C58}"/>
              </a:ext>
            </a:extLst>
          </p:cNvPr>
          <p:cNvSpPr txBox="1"/>
          <p:nvPr/>
        </p:nvSpPr>
        <p:spPr>
          <a:xfrm>
            <a:off x="7389703" y="3587845"/>
            <a:ext cx="3150049" cy="400110"/>
          </a:xfrm>
          <a:prstGeom prst="rect">
            <a:avLst/>
          </a:prstGeom>
          <a:noFill/>
        </p:spPr>
        <p:txBody>
          <a:bodyPr wrap="square" rtlCol="0">
            <a:spAutoFit/>
          </a:bodyPr>
          <a:lstStyle/>
          <a:p>
            <a:pPr algn="ctr"/>
            <a:r>
              <a:rPr kumimoji="1" lang="en-US" altLang="ko-KR" sz="2000" dirty="0">
                <a:latin typeface="Noto Sans Kannada" panose="020B0502040504020204" pitchFamily="34" charset="0"/>
                <a:cs typeface="Noto Sans Kannada" panose="020B0502040504020204" pitchFamily="34" charset="0"/>
              </a:rPr>
              <a:t>A 90-mins lab session</a:t>
            </a:r>
          </a:p>
        </p:txBody>
      </p:sp>
      <p:cxnSp>
        <p:nvCxnSpPr>
          <p:cNvPr id="12" name="직선 화살표 연결선 11">
            <a:extLst>
              <a:ext uri="{FF2B5EF4-FFF2-40B4-BE49-F238E27FC236}">
                <a16:creationId xmlns:a16="http://schemas.microsoft.com/office/drawing/2014/main" id="{832570ED-35FD-4A74-11C8-4E424C52484D}"/>
              </a:ext>
            </a:extLst>
          </p:cNvPr>
          <p:cNvCxnSpPr/>
          <p:nvPr/>
        </p:nvCxnSpPr>
        <p:spPr>
          <a:xfrm>
            <a:off x="3280326" y="2919772"/>
            <a:ext cx="0" cy="509228"/>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D58F3A28-C418-5669-FB0C-EEC55FB585E7}"/>
              </a:ext>
            </a:extLst>
          </p:cNvPr>
          <p:cNvCxnSpPr/>
          <p:nvPr/>
        </p:nvCxnSpPr>
        <p:spPr>
          <a:xfrm>
            <a:off x="8875288" y="2919772"/>
            <a:ext cx="0" cy="509228"/>
          </a:xfrm>
          <a:prstGeom prst="straightConnector1">
            <a:avLst/>
          </a:prstGeom>
          <a:ln w="25400">
            <a:solidFill>
              <a:srgbClr val="525FE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74776BA-BFB3-C8CD-E993-38DA36622F09}"/>
              </a:ext>
            </a:extLst>
          </p:cNvPr>
          <p:cNvSpPr txBox="1"/>
          <p:nvPr/>
        </p:nvSpPr>
        <p:spPr>
          <a:xfrm>
            <a:off x="872824" y="4362951"/>
            <a:ext cx="4947406" cy="2554545"/>
          </a:xfrm>
          <a:prstGeom prst="rect">
            <a:avLst/>
          </a:prstGeom>
          <a:solidFill>
            <a:schemeClr val="bg1"/>
          </a:solidFill>
        </p:spPr>
        <p:txBody>
          <a:bodyPr wrap="square" rtlCol="0">
            <a:spAutoFit/>
          </a:bodyPr>
          <a:lstStyle/>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pre-test to evaluate their FER scores</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Playing Find the Bot! with pre-matched team consisting of one learner and three players </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Post-test to assess improvements in their FER scores</a:t>
            </a:r>
            <a:b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br>
            <a:endPar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solidFill>
                  <a:schemeClr val="bg1">
                    <a:lumMod val="65000"/>
                  </a:schemeClr>
                </a:solidFill>
                <a:latin typeface="Noto Sans Kannada" panose="020B0502040504020204" pitchFamily="34" charset="0"/>
                <a:cs typeface="Noto Sans Kannada" panose="020B0502040504020204" pitchFamily="34" charset="0"/>
              </a:rPr>
              <a:t>Survey on user experience (GEQ, SUS, customized questions)</a:t>
            </a:r>
            <a:endParaRPr kumimoji="1" lang="en-US" altLang="ko-KR" sz="1600" dirty="0">
              <a:solidFill>
                <a:schemeClr val="tx1">
                  <a:lumMod val="50000"/>
                  <a:lumOff val="50000"/>
                </a:schemeClr>
              </a:solidFill>
              <a:latin typeface="Noto Sans Kannada" panose="020B0502040504020204" pitchFamily="34" charset="0"/>
              <a:cs typeface="Noto Sans Kannada" panose="020B0502040504020204" pitchFamily="34" charset="0"/>
            </a:endParaRPr>
          </a:p>
        </p:txBody>
      </p:sp>
      <p:sp>
        <p:nvSpPr>
          <p:cNvPr id="15" name="TextBox 14">
            <a:extLst>
              <a:ext uri="{FF2B5EF4-FFF2-40B4-BE49-F238E27FC236}">
                <a16:creationId xmlns:a16="http://schemas.microsoft.com/office/drawing/2014/main" id="{C5CC0B1A-13FD-E053-B18C-7AAD5EEFF4F6}"/>
              </a:ext>
            </a:extLst>
          </p:cNvPr>
          <p:cNvSpPr txBox="1"/>
          <p:nvPr/>
        </p:nvSpPr>
        <p:spPr>
          <a:xfrm>
            <a:off x="6504176" y="4362951"/>
            <a:ext cx="4815002" cy="1815882"/>
          </a:xfrm>
          <a:prstGeom prst="rect">
            <a:avLst/>
          </a:prstGeom>
          <a:solidFill>
            <a:schemeClr val="bg1"/>
          </a:solidFill>
        </p:spPr>
        <p:txBody>
          <a:bodyPr wrap="square" rtlCol="0">
            <a:spAutoFit/>
          </a:bodyPr>
          <a:lstStyle/>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pre-test to evaluate their FER scores</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Labeling 200 in-the-wild facial expression images</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a:p>
            <a:pPr marL="457200" indent="-457200">
              <a:buAutoNum type="arabicPeriod"/>
            </a:pPr>
            <a:r>
              <a:rPr kumimoji="1" lang="en-US" altLang="ko-KR" sz="1600" dirty="0">
                <a:latin typeface="Noto Sans Kannada" panose="020B0502040504020204" pitchFamily="34" charset="0"/>
                <a:cs typeface="Noto Sans Kannada" panose="020B0502040504020204" pitchFamily="34" charset="0"/>
              </a:rPr>
              <a:t>Post-test to assess improvements in their FER scores</a:t>
            </a:r>
            <a:br>
              <a:rPr kumimoji="1" lang="en-US" altLang="ko-KR" sz="1600" dirty="0">
                <a:latin typeface="Noto Sans Kannada" panose="020B0502040504020204" pitchFamily="34" charset="0"/>
                <a:cs typeface="Noto Sans Kannada" panose="020B0502040504020204" pitchFamily="34" charset="0"/>
              </a:rPr>
            </a:br>
            <a:endParaRPr kumimoji="1" lang="en-US" altLang="ko-KR" sz="1600" dirty="0">
              <a:latin typeface="Noto Sans Kannada" panose="020B0502040504020204" pitchFamily="34" charset="0"/>
              <a:cs typeface="Noto Sans Kannada" panose="020B0502040504020204" pitchFamily="34" charset="0"/>
            </a:endParaRPr>
          </a:p>
        </p:txBody>
      </p:sp>
      <p:sp>
        <p:nvSpPr>
          <p:cNvPr id="11" name="TextBox 10">
            <a:extLst>
              <a:ext uri="{FF2B5EF4-FFF2-40B4-BE49-F238E27FC236}">
                <a16:creationId xmlns:a16="http://schemas.microsoft.com/office/drawing/2014/main" id="{581EE999-B595-E8E1-2ACA-DDBE34FB8FF6}"/>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16" name="직선 연결선[R] 15">
            <a:extLst>
              <a:ext uri="{FF2B5EF4-FFF2-40B4-BE49-F238E27FC236}">
                <a16:creationId xmlns:a16="http://schemas.microsoft.com/office/drawing/2014/main" id="{339E1A19-0EAD-9967-DDF8-95D7423425C7}"/>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35DE611-7B85-34B3-4FCA-7FF88A8E4B4B}"/>
              </a:ext>
            </a:extLst>
          </p:cNvPr>
          <p:cNvSpPr txBox="1"/>
          <p:nvPr/>
        </p:nvSpPr>
        <p:spPr>
          <a:xfrm>
            <a:off x="468955" y="353213"/>
            <a:ext cx="750346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Evaluation Setup</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697FD88D-85CD-32D1-E6D6-1DAF27B26069}"/>
              </a:ext>
            </a:extLst>
          </p:cNvPr>
          <p:cNvSpPr>
            <a:spLocks noGrp="1"/>
          </p:cNvSpPr>
          <p:nvPr>
            <p:ph type="sldNum" sz="quarter" idx="12"/>
          </p:nvPr>
        </p:nvSpPr>
        <p:spPr/>
        <p:txBody>
          <a:bodyPr/>
          <a:lstStyle/>
          <a:p>
            <a:fld id="{633585DC-F2A3-834D-ABF3-456A4245D92B}" type="slidenum">
              <a:rPr kumimoji="1" lang="ko-KR" altLang="en-US" smtClean="0"/>
              <a:t>28</a:t>
            </a:fld>
            <a:endParaRPr kumimoji="1" lang="ko-KR" altLang="en-US"/>
          </a:p>
        </p:txBody>
      </p:sp>
    </p:spTree>
    <p:extLst>
      <p:ext uri="{BB962C8B-B14F-4D97-AF65-F5344CB8AC3E}">
        <p14:creationId xmlns:p14="http://schemas.microsoft.com/office/powerpoint/2010/main" val="2512130358"/>
      </p:ext>
    </p:extLst>
  </p:cSld>
  <p:clrMapOvr>
    <a:masterClrMapping/>
  </p:clrMapOvr>
  <mc:AlternateContent xmlns:mc="http://schemas.openxmlformats.org/markup-compatibility/2006" xmlns:p14="http://schemas.microsoft.com/office/powerpoint/2010/main">
    <mc:Choice Requires="p14">
      <p:transition spd="slow" p14:dur="2000" advTm="43264"/>
    </mc:Choice>
    <mc:Fallback xmlns="">
      <p:transition spd="slow" advTm="4326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7C78B5-9F0A-44D7-B071-3EDDA3CB44F0}"/>
              </a:ext>
            </a:extLst>
          </p:cNvPr>
          <p:cNvSpPr txBox="1"/>
          <p:nvPr/>
        </p:nvSpPr>
        <p:spPr>
          <a:xfrm>
            <a:off x="468955" y="1402754"/>
            <a:ext cx="11064284" cy="1569660"/>
          </a:xfrm>
          <a:prstGeom prst="rect">
            <a:avLst/>
          </a:prstGeom>
          <a:noFill/>
        </p:spPr>
        <p:txBody>
          <a:bodyPr wrap="square" rtlCol="0">
            <a:spAutoFit/>
          </a:bodyPr>
          <a:lstStyle/>
          <a:p>
            <a:pPr marL="285750" indent="-28575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Rich game interactions and a progression in emotional assumptions by analyzing game log data</a:t>
            </a:r>
          </a:p>
          <a:p>
            <a:pPr marL="285750" indent="-28575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Well-motivated and engaged game design by analyzing post survey (GEQ, SUS, customized questions) </a:t>
            </a:r>
          </a:p>
        </p:txBody>
      </p:sp>
      <p:sp>
        <p:nvSpPr>
          <p:cNvPr id="5" name="TextBox 4">
            <a:extLst>
              <a:ext uri="{FF2B5EF4-FFF2-40B4-BE49-F238E27FC236}">
                <a16:creationId xmlns:a16="http://schemas.microsoft.com/office/drawing/2014/main" id="{F4A0FC73-C80B-EA13-42C0-1B399D7DD7EF}"/>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6" name="직선 연결선[R] 5">
            <a:extLst>
              <a:ext uri="{FF2B5EF4-FFF2-40B4-BE49-F238E27FC236}">
                <a16:creationId xmlns:a16="http://schemas.microsoft.com/office/drawing/2014/main" id="{FF56A95D-A336-E9A4-9891-7B5B9E3B166F}"/>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699F49-2112-2BB6-8D7F-F597918659E5}"/>
              </a:ext>
            </a:extLst>
          </p:cNvPr>
          <p:cNvSpPr txBox="1"/>
          <p:nvPr/>
        </p:nvSpPr>
        <p:spPr>
          <a:xfrm>
            <a:off x="468955" y="353213"/>
            <a:ext cx="8984761"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Evaluation of Game Design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(for All Players)</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813F6729-827E-65F9-39D3-879D9C4F5174}"/>
              </a:ext>
            </a:extLst>
          </p:cNvPr>
          <p:cNvSpPr>
            <a:spLocks noGrp="1"/>
          </p:cNvSpPr>
          <p:nvPr>
            <p:ph type="sldNum" sz="quarter" idx="12"/>
          </p:nvPr>
        </p:nvSpPr>
        <p:spPr/>
        <p:txBody>
          <a:bodyPr/>
          <a:lstStyle/>
          <a:p>
            <a:fld id="{633585DC-F2A3-834D-ABF3-456A4245D92B}" type="slidenum">
              <a:rPr kumimoji="1" lang="ko-KR" altLang="en-US" smtClean="0"/>
              <a:t>29</a:t>
            </a:fld>
            <a:endParaRPr kumimoji="1" lang="ko-KR" altLang="en-US"/>
          </a:p>
        </p:txBody>
      </p:sp>
      <p:pic>
        <p:nvPicPr>
          <p:cNvPr id="9" name="그림 8">
            <a:extLst>
              <a:ext uri="{FF2B5EF4-FFF2-40B4-BE49-F238E27FC236}">
                <a16:creationId xmlns:a16="http://schemas.microsoft.com/office/drawing/2014/main" id="{35D2DBE2-FFA7-1F43-550D-814DB87E0EC4}"/>
              </a:ext>
            </a:extLst>
          </p:cNvPr>
          <p:cNvPicPr>
            <a:picLocks noChangeAspect="1"/>
          </p:cNvPicPr>
          <p:nvPr/>
        </p:nvPicPr>
        <p:blipFill>
          <a:blip r:embed="rId3"/>
          <a:stretch>
            <a:fillRect/>
          </a:stretch>
        </p:blipFill>
        <p:spPr>
          <a:xfrm>
            <a:off x="6868654" y="3230707"/>
            <a:ext cx="4277852" cy="3462290"/>
          </a:xfrm>
          <a:prstGeom prst="rect">
            <a:avLst/>
          </a:prstGeom>
        </p:spPr>
      </p:pic>
      <p:pic>
        <p:nvPicPr>
          <p:cNvPr id="10" name="그림 9">
            <a:extLst>
              <a:ext uri="{FF2B5EF4-FFF2-40B4-BE49-F238E27FC236}">
                <a16:creationId xmlns:a16="http://schemas.microsoft.com/office/drawing/2014/main" id="{F63A5CF2-EF90-2215-839A-7316499F8951}"/>
              </a:ext>
            </a:extLst>
          </p:cNvPr>
          <p:cNvPicPr>
            <a:picLocks noChangeAspect="1"/>
          </p:cNvPicPr>
          <p:nvPr/>
        </p:nvPicPr>
        <p:blipFill>
          <a:blip r:embed="rId4"/>
          <a:stretch>
            <a:fillRect/>
          </a:stretch>
        </p:blipFill>
        <p:spPr>
          <a:xfrm>
            <a:off x="131807" y="3259185"/>
            <a:ext cx="3496296" cy="2008236"/>
          </a:xfrm>
          <a:prstGeom prst="rect">
            <a:avLst/>
          </a:prstGeom>
        </p:spPr>
      </p:pic>
      <p:pic>
        <p:nvPicPr>
          <p:cNvPr id="11" name="그림 10">
            <a:extLst>
              <a:ext uri="{FF2B5EF4-FFF2-40B4-BE49-F238E27FC236}">
                <a16:creationId xmlns:a16="http://schemas.microsoft.com/office/drawing/2014/main" id="{3DFB8292-B434-CB11-9304-9A5CA2AD9586}"/>
              </a:ext>
            </a:extLst>
          </p:cNvPr>
          <p:cNvPicPr>
            <a:picLocks noChangeAspect="1"/>
          </p:cNvPicPr>
          <p:nvPr/>
        </p:nvPicPr>
        <p:blipFill>
          <a:blip r:embed="rId5"/>
          <a:stretch>
            <a:fillRect/>
          </a:stretch>
        </p:blipFill>
        <p:spPr>
          <a:xfrm>
            <a:off x="3333027" y="3611811"/>
            <a:ext cx="2960958" cy="3008909"/>
          </a:xfrm>
          <a:prstGeom prst="rect">
            <a:avLst/>
          </a:prstGeom>
        </p:spPr>
      </p:pic>
    </p:spTree>
    <p:extLst>
      <p:ext uri="{BB962C8B-B14F-4D97-AF65-F5344CB8AC3E}">
        <p14:creationId xmlns:p14="http://schemas.microsoft.com/office/powerpoint/2010/main" val="597046822"/>
      </p:ext>
    </p:extLst>
  </p:cSld>
  <p:clrMapOvr>
    <a:masterClrMapping/>
  </p:clrMapOvr>
  <mc:AlternateContent xmlns:mc="http://schemas.openxmlformats.org/markup-compatibility/2006" xmlns:p14="http://schemas.microsoft.com/office/powerpoint/2010/main">
    <mc:Choice Requires="p14">
      <p:transition spd="slow" p14:dur="2000" advTm="18805"/>
    </mc:Choice>
    <mc:Fallback xmlns="">
      <p:transition spd="slow" advTm="188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9108181" cy="646331"/>
          </a:xfrm>
          <a:prstGeom prst="rect">
            <a:avLst/>
          </a:prstGeom>
          <a:noFill/>
        </p:spPr>
        <p:txBody>
          <a:bodyPr wrap="square" rtlCol="0">
            <a:spAutoFit/>
          </a:bodyPr>
          <a:lstStyle/>
          <a:p>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The Impact of FER on Interactions</a:t>
            </a:r>
            <a:endParaRPr kumimoji="1" lang="ko-KR" altLang="en-US" sz="3600" b="1" dirty="0">
              <a:solidFill>
                <a:srgbClr val="525FE1"/>
              </a:solidFill>
              <a:latin typeface="Noto Sans Batak" panose="020B0502040504020204" pitchFamily="34" charset="0"/>
              <a:ea typeface="AppleGothic" pitchFamily="2" charset="-127"/>
              <a:cs typeface="Calibri" panose="020F0502020204030204" pitchFamily="34" charset="0"/>
            </a:endParaRPr>
          </a:p>
        </p:txBody>
      </p:sp>
      <p:sp>
        <p:nvSpPr>
          <p:cNvPr id="15" name="TextBox 14">
            <a:extLst>
              <a:ext uri="{FF2B5EF4-FFF2-40B4-BE49-F238E27FC236}">
                <a16:creationId xmlns:a16="http://schemas.microsoft.com/office/drawing/2014/main" id="{5E14D90D-2E16-0C8F-5E89-AB22FD190628}"/>
              </a:ext>
            </a:extLst>
          </p:cNvPr>
          <p:cNvSpPr txBox="1"/>
          <p:nvPr/>
        </p:nvSpPr>
        <p:spPr>
          <a:xfrm>
            <a:off x="468955" y="1641446"/>
            <a:ext cx="11430063" cy="954107"/>
          </a:xfrm>
          <a:prstGeom prst="rect">
            <a:avLst/>
          </a:prstGeom>
          <a:noFill/>
        </p:spPr>
        <p:txBody>
          <a:bodyPr wrap="square" rtlCol="0">
            <a:spAutoFit/>
          </a:bodyPr>
          <a:lstStyle/>
          <a:p>
            <a:r>
              <a:rPr kumimoji="1" lang="en-US" altLang="ko-KR" sz="2800" dirty="0">
                <a:solidFill>
                  <a:schemeClr val="tx1">
                    <a:lumMod val="65000"/>
                    <a:lumOff val="35000"/>
                  </a:schemeClr>
                </a:solidFill>
                <a:latin typeface="Noto Sans Batak" panose="020B0502040504020204" pitchFamily="34" charset="0"/>
                <a:cs typeface="Noto Sans Kannada" panose="020B0502040504020204" pitchFamily="34" charset="0"/>
              </a:rPr>
              <a:t>FER is important for both </a:t>
            </a:r>
            <a:r>
              <a:rPr kumimoji="1" lang="en-US" altLang="ko-KR" sz="2800" dirty="0">
                <a:solidFill>
                  <a:srgbClr val="F86F03"/>
                </a:solidFill>
                <a:latin typeface="Noto Sans Batak" panose="020B0502040504020204" pitchFamily="34" charset="0"/>
                <a:cs typeface="Noto Sans Kannada" panose="020B0502040504020204" pitchFamily="34" charset="0"/>
              </a:rPr>
              <a:t>human-human</a:t>
            </a:r>
            <a:r>
              <a:rPr kumimoji="1" lang="en-US" altLang="ko-KR" sz="2800" dirty="0">
                <a:solidFill>
                  <a:schemeClr val="tx1">
                    <a:lumMod val="65000"/>
                    <a:lumOff val="35000"/>
                  </a:schemeClr>
                </a:solidFill>
                <a:latin typeface="Noto Sans Batak" panose="020B0502040504020204" pitchFamily="34" charset="0"/>
                <a:cs typeface="Noto Sans Kannada" panose="020B0502040504020204" pitchFamily="34" charset="0"/>
              </a:rPr>
              <a:t> interactions and </a:t>
            </a:r>
            <a:r>
              <a:rPr kumimoji="1" lang="en-US" altLang="ko-KR" sz="2800" dirty="0">
                <a:solidFill>
                  <a:srgbClr val="F86F03"/>
                </a:solidFill>
                <a:latin typeface="Noto Sans Batak" panose="020B0502040504020204" pitchFamily="34" charset="0"/>
                <a:cs typeface="Noto Sans Kannada" panose="020B0502040504020204" pitchFamily="34" charset="0"/>
              </a:rPr>
              <a:t>human-machine</a:t>
            </a:r>
            <a:r>
              <a:rPr kumimoji="1" lang="en-US" altLang="ko-KR" sz="2800" dirty="0">
                <a:solidFill>
                  <a:schemeClr val="tx1">
                    <a:lumMod val="65000"/>
                    <a:lumOff val="35000"/>
                  </a:schemeClr>
                </a:solidFill>
                <a:latin typeface="Noto Sans Batak" panose="020B0502040504020204" pitchFamily="34" charset="0"/>
                <a:cs typeface="Noto Sans Kannada" panose="020B0502040504020204" pitchFamily="34" charset="0"/>
              </a:rPr>
              <a:t> interactions. </a:t>
            </a:r>
            <a:endParaRPr kumimoji="1" lang="ko-KR" altLang="en-US" sz="2400" dirty="0">
              <a:solidFill>
                <a:schemeClr val="tx1">
                  <a:lumMod val="65000"/>
                  <a:lumOff val="35000"/>
                </a:schemeClr>
              </a:solidFill>
              <a:latin typeface="Noto Sans Batak" panose="020B0502040504020204" pitchFamily="34" charset="0"/>
              <a:cs typeface="Noto Sans Kannada" panose="020B050204050402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Motivation</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pic>
        <p:nvPicPr>
          <p:cNvPr id="7" name="그림 6">
            <a:extLst>
              <a:ext uri="{FF2B5EF4-FFF2-40B4-BE49-F238E27FC236}">
                <a16:creationId xmlns:a16="http://schemas.microsoft.com/office/drawing/2014/main" id="{822C1310-C487-0AE2-DACA-009D32AC0059}"/>
              </a:ext>
            </a:extLst>
          </p:cNvPr>
          <p:cNvPicPr>
            <a:picLocks noChangeAspect="1"/>
          </p:cNvPicPr>
          <p:nvPr/>
        </p:nvPicPr>
        <p:blipFill>
          <a:blip r:embed="rId3"/>
          <a:stretch>
            <a:fillRect/>
          </a:stretch>
        </p:blipFill>
        <p:spPr>
          <a:xfrm>
            <a:off x="8102619" y="3412356"/>
            <a:ext cx="3240000" cy="1940565"/>
          </a:xfrm>
          <a:prstGeom prst="rect">
            <a:avLst/>
          </a:prstGeom>
        </p:spPr>
      </p:pic>
      <p:pic>
        <p:nvPicPr>
          <p:cNvPr id="8" name="그림 7">
            <a:extLst>
              <a:ext uri="{FF2B5EF4-FFF2-40B4-BE49-F238E27FC236}">
                <a16:creationId xmlns:a16="http://schemas.microsoft.com/office/drawing/2014/main" id="{6E4AEB10-2543-4E47-55A1-D9094391DE9D}"/>
              </a:ext>
            </a:extLst>
          </p:cNvPr>
          <p:cNvPicPr>
            <a:picLocks noChangeAspect="1"/>
          </p:cNvPicPr>
          <p:nvPr/>
        </p:nvPicPr>
        <p:blipFill>
          <a:blip r:embed="rId4"/>
          <a:stretch>
            <a:fillRect/>
          </a:stretch>
        </p:blipFill>
        <p:spPr>
          <a:xfrm>
            <a:off x="849383" y="3412357"/>
            <a:ext cx="3240000" cy="1940565"/>
          </a:xfrm>
          <a:prstGeom prst="rect">
            <a:avLst/>
          </a:prstGeom>
        </p:spPr>
      </p:pic>
      <p:pic>
        <p:nvPicPr>
          <p:cNvPr id="9" name="그림 8">
            <a:extLst>
              <a:ext uri="{FF2B5EF4-FFF2-40B4-BE49-F238E27FC236}">
                <a16:creationId xmlns:a16="http://schemas.microsoft.com/office/drawing/2014/main" id="{85E40386-FACB-20E6-83E4-0D0C2D3A1DC4}"/>
              </a:ext>
            </a:extLst>
          </p:cNvPr>
          <p:cNvPicPr>
            <a:picLocks noChangeAspect="1"/>
          </p:cNvPicPr>
          <p:nvPr/>
        </p:nvPicPr>
        <p:blipFill>
          <a:blip r:embed="rId5"/>
          <a:stretch>
            <a:fillRect/>
          </a:stretch>
        </p:blipFill>
        <p:spPr>
          <a:xfrm>
            <a:off x="4429581" y="3374370"/>
            <a:ext cx="3240000" cy="1940565"/>
          </a:xfrm>
          <a:prstGeom prst="rect">
            <a:avLst/>
          </a:prstGeom>
        </p:spPr>
      </p:pic>
      <p:sp>
        <p:nvSpPr>
          <p:cNvPr id="12" name="TextBox 11">
            <a:extLst>
              <a:ext uri="{FF2B5EF4-FFF2-40B4-BE49-F238E27FC236}">
                <a16:creationId xmlns:a16="http://schemas.microsoft.com/office/drawing/2014/main" id="{4BE69B97-449B-388D-43BC-DBBF64F1A65C}"/>
              </a:ext>
            </a:extLst>
          </p:cNvPr>
          <p:cNvSpPr txBox="1"/>
          <p:nvPr/>
        </p:nvSpPr>
        <p:spPr>
          <a:xfrm>
            <a:off x="1356540" y="3121929"/>
            <a:ext cx="2225686" cy="384721"/>
          </a:xfrm>
          <a:prstGeom prst="rect">
            <a:avLst/>
          </a:prstGeom>
          <a:noFill/>
        </p:spPr>
        <p:txBody>
          <a:bodyPr wrap="square" rtlCol="0">
            <a:spAutoFit/>
          </a:bodyPr>
          <a:lstStyle/>
          <a:p>
            <a:pPr algn="ctr"/>
            <a:r>
              <a:rPr kumimoji="1" lang="en-US" altLang="ko-KR" b="1" dirty="0">
                <a:latin typeface="Noto Sans Kannada" panose="020B0502040504020204" pitchFamily="34" charset="0"/>
                <a:cs typeface="Noto Sans Kannada" panose="020B0502040504020204" pitchFamily="34" charset="0"/>
              </a:rPr>
              <a:t># </a:t>
            </a:r>
            <a:r>
              <a:rPr kumimoji="1" lang="en-US" altLang="ko-KR" sz="1900" b="1" dirty="0">
                <a:latin typeface="Noto Sans Kannada" panose="020B0502040504020204" pitchFamily="34" charset="0"/>
                <a:cs typeface="Noto Sans Kannada" panose="020B0502040504020204" pitchFamily="34" charset="0"/>
              </a:rPr>
              <a:t>Family</a:t>
            </a:r>
            <a:endParaRPr kumimoji="1" lang="ko-KR" altLang="en-US" sz="1900" b="1" dirty="0">
              <a:latin typeface="Noto Sans Kannada" panose="020B0502040504020204" pitchFamily="34" charset="0"/>
              <a:cs typeface="Noto Sans Kannada" panose="020B0502040504020204" pitchFamily="34" charset="0"/>
            </a:endParaRPr>
          </a:p>
        </p:txBody>
      </p:sp>
      <p:sp>
        <p:nvSpPr>
          <p:cNvPr id="13" name="TextBox 12">
            <a:extLst>
              <a:ext uri="{FF2B5EF4-FFF2-40B4-BE49-F238E27FC236}">
                <a16:creationId xmlns:a16="http://schemas.microsoft.com/office/drawing/2014/main" id="{54C1DE0A-725F-44B5-8B96-0F09EC45E032}"/>
              </a:ext>
            </a:extLst>
          </p:cNvPr>
          <p:cNvSpPr txBox="1"/>
          <p:nvPr/>
        </p:nvSpPr>
        <p:spPr>
          <a:xfrm>
            <a:off x="4826890" y="3121929"/>
            <a:ext cx="2225686" cy="384721"/>
          </a:xfrm>
          <a:prstGeom prst="rect">
            <a:avLst/>
          </a:prstGeom>
          <a:noFill/>
        </p:spPr>
        <p:txBody>
          <a:bodyPr wrap="square" rtlCol="0">
            <a:spAutoFit/>
          </a:bodyPr>
          <a:lstStyle/>
          <a:p>
            <a:pPr algn="ctr"/>
            <a:r>
              <a:rPr kumimoji="1" lang="en-US" altLang="ko-KR" sz="1900" b="1" dirty="0">
                <a:latin typeface="Noto Sans Kannada" panose="020B0502040504020204" pitchFamily="34" charset="0"/>
                <a:cs typeface="Noto Sans Kannada" panose="020B0502040504020204" pitchFamily="34" charset="0"/>
              </a:rPr>
              <a:t># Workplace</a:t>
            </a:r>
            <a:endParaRPr kumimoji="1" lang="ko-KR" altLang="en-US" sz="1900" b="1" dirty="0">
              <a:latin typeface="Noto Sans Kannada" panose="020B0502040504020204" pitchFamily="34" charset="0"/>
              <a:cs typeface="Noto Sans Kannada" panose="020B0502040504020204" pitchFamily="34" charset="0"/>
            </a:endParaRPr>
          </a:p>
        </p:txBody>
      </p:sp>
      <p:sp>
        <p:nvSpPr>
          <p:cNvPr id="14" name="TextBox 13">
            <a:extLst>
              <a:ext uri="{FF2B5EF4-FFF2-40B4-BE49-F238E27FC236}">
                <a16:creationId xmlns:a16="http://schemas.microsoft.com/office/drawing/2014/main" id="{76AAE2F0-060D-1AE4-45BE-B5E9DA0C2EC8}"/>
              </a:ext>
            </a:extLst>
          </p:cNvPr>
          <p:cNvSpPr txBox="1"/>
          <p:nvPr/>
        </p:nvSpPr>
        <p:spPr>
          <a:xfrm>
            <a:off x="8516936" y="3121929"/>
            <a:ext cx="2225686" cy="384721"/>
          </a:xfrm>
          <a:prstGeom prst="rect">
            <a:avLst/>
          </a:prstGeom>
          <a:noFill/>
        </p:spPr>
        <p:txBody>
          <a:bodyPr wrap="square" rtlCol="0">
            <a:spAutoFit/>
          </a:bodyPr>
          <a:lstStyle/>
          <a:p>
            <a:pPr algn="ctr"/>
            <a:r>
              <a:rPr kumimoji="1" lang="en-US" altLang="ko-KR" sz="1900" b="1" dirty="0">
                <a:latin typeface="Noto Sans Kannada" panose="020B0502040504020204" pitchFamily="34" charset="0"/>
                <a:cs typeface="Noto Sans Kannada" panose="020B0502040504020204" pitchFamily="34" charset="0"/>
              </a:rPr>
              <a:t># Law Enforcement</a:t>
            </a:r>
            <a:endParaRPr kumimoji="1" lang="ko-KR" altLang="en-US" sz="1900" b="1" dirty="0">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A09670D3-5F2D-F7CF-0488-C0671520528E}"/>
              </a:ext>
            </a:extLst>
          </p:cNvPr>
          <p:cNvSpPr>
            <a:spLocks noGrp="1"/>
          </p:cNvSpPr>
          <p:nvPr>
            <p:ph type="sldNum" sz="quarter" idx="12"/>
          </p:nvPr>
        </p:nvSpPr>
        <p:spPr/>
        <p:txBody>
          <a:bodyPr/>
          <a:lstStyle/>
          <a:p>
            <a:fld id="{633585DC-F2A3-834D-ABF3-456A4245D92B}" type="slidenum">
              <a:rPr kumimoji="1" lang="ko-KR" altLang="en-US" smtClean="0"/>
              <a:t>3</a:t>
            </a:fld>
            <a:endParaRPr kumimoji="1" lang="ko-KR" altLang="en-US"/>
          </a:p>
        </p:txBody>
      </p:sp>
    </p:spTree>
    <p:extLst>
      <p:ext uri="{BB962C8B-B14F-4D97-AF65-F5344CB8AC3E}">
        <p14:creationId xmlns:p14="http://schemas.microsoft.com/office/powerpoint/2010/main" val="4250979"/>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A0FC73-C80B-EA13-42C0-1B399D7DD7EF}"/>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6" name="직선 연결선[R] 5">
            <a:extLst>
              <a:ext uri="{FF2B5EF4-FFF2-40B4-BE49-F238E27FC236}">
                <a16:creationId xmlns:a16="http://schemas.microsoft.com/office/drawing/2014/main" id="{FF56A95D-A336-E9A4-9891-7B5B9E3B166F}"/>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699F49-2112-2BB6-8D7F-F597918659E5}"/>
              </a:ext>
            </a:extLst>
          </p:cNvPr>
          <p:cNvSpPr txBox="1"/>
          <p:nvPr/>
        </p:nvSpPr>
        <p:spPr>
          <a:xfrm>
            <a:off x="468956" y="353213"/>
            <a:ext cx="11723044"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Improvement on Judgment-based FER </a:t>
            </a:r>
            <a:r>
              <a:rPr kumimoji="1" lang="en-US" altLang="ko-KR"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rPr>
              <a:t>(Learner vs. Control)</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813F6729-827E-65F9-39D3-879D9C4F5174}"/>
              </a:ext>
            </a:extLst>
          </p:cNvPr>
          <p:cNvSpPr>
            <a:spLocks noGrp="1"/>
          </p:cNvSpPr>
          <p:nvPr>
            <p:ph type="sldNum" sz="quarter" idx="12"/>
          </p:nvPr>
        </p:nvSpPr>
        <p:spPr/>
        <p:txBody>
          <a:bodyPr/>
          <a:lstStyle/>
          <a:p>
            <a:fld id="{633585DC-F2A3-834D-ABF3-456A4245D92B}" type="slidenum">
              <a:rPr kumimoji="1" lang="ko-KR" altLang="en-US" smtClean="0"/>
              <a:t>30</a:t>
            </a:fld>
            <a:endParaRPr kumimoji="1" lang="ko-KR" altLang="en-US"/>
          </a:p>
        </p:txBody>
      </p:sp>
      <p:sp>
        <p:nvSpPr>
          <p:cNvPr id="12" name="TextBox 11">
            <a:extLst>
              <a:ext uri="{FF2B5EF4-FFF2-40B4-BE49-F238E27FC236}">
                <a16:creationId xmlns:a16="http://schemas.microsoft.com/office/drawing/2014/main" id="{1E875427-E7B1-DF6A-82E1-1E085258CD2B}"/>
              </a:ext>
            </a:extLst>
          </p:cNvPr>
          <p:cNvSpPr txBox="1"/>
          <p:nvPr/>
        </p:nvSpPr>
        <p:spPr>
          <a:xfrm>
            <a:off x="468956" y="1474542"/>
            <a:ext cx="10884844" cy="1938992"/>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The higher increase in inter-rater reliability of pre-and post-test responses in learner group (k=0.078) rather than control group (k=0.02)</a:t>
            </a:r>
          </a:p>
          <a:p>
            <a:pPr marL="342900" indent="-34290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A trend where the only learner group’s responses shifted towards judgment-based answers</a:t>
            </a:r>
          </a:p>
          <a:p>
            <a:pPr marL="342900" indent="-342900">
              <a:buFont typeface="Arial" panose="020B0604020202020204" pitchFamily="34" charset="0"/>
              <a:buChar char="•"/>
            </a:pPr>
            <a:endParaRPr kumimoji="1" lang="en-US" altLang="ko-KR" sz="2400" dirty="0">
              <a:latin typeface="Noto Sans Kannada" panose="020B0502040504020204" pitchFamily="34" charset="0"/>
              <a:cs typeface="Noto Sans Kannada" panose="020B0502040504020204" pitchFamily="34" charset="0"/>
            </a:endParaRPr>
          </a:p>
        </p:txBody>
      </p:sp>
      <p:pic>
        <p:nvPicPr>
          <p:cNvPr id="13" name="그림 12">
            <a:extLst>
              <a:ext uri="{FF2B5EF4-FFF2-40B4-BE49-F238E27FC236}">
                <a16:creationId xmlns:a16="http://schemas.microsoft.com/office/drawing/2014/main" id="{FD0C1FC8-6FC7-8970-F9C8-9B63E2834A6E}"/>
              </a:ext>
            </a:extLst>
          </p:cNvPr>
          <p:cNvPicPr>
            <a:picLocks noChangeAspect="1"/>
          </p:cNvPicPr>
          <p:nvPr/>
        </p:nvPicPr>
        <p:blipFill>
          <a:blip r:embed="rId3"/>
          <a:stretch>
            <a:fillRect/>
          </a:stretch>
        </p:blipFill>
        <p:spPr>
          <a:xfrm>
            <a:off x="3320144" y="2943233"/>
            <a:ext cx="4898571" cy="3625798"/>
          </a:xfrm>
          <a:prstGeom prst="rect">
            <a:avLst/>
          </a:prstGeom>
        </p:spPr>
      </p:pic>
    </p:spTree>
    <p:extLst>
      <p:ext uri="{BB962C8B-B14F-4D97-AF65-F5344CB8AC3E}">
        <p14:creationId xmlns:p14="http://schemas.microsoft.com/office/powerpoint/2010/main" val="4165772610"/>
      </p:ext>
    </p:extLst>
  </p:cSld>
  <p:clrMapOvr>
    <a:masterClrMapping/>
  </p:clrMapOvr>
  <mc:AlternateContent xmlns:mc="http://schemas.openxmlformats.org/markup-compatibility/2006" xmlns:p14="http://schemas.microsoft.com/office/powerpoint/2010/main">
    <mc:Choice Requires="p14">
      <p:transition spd="slow" p14:dur="2000" advTm="18805"/>
    </mc:Choice>
    <mc:Fallback xmlns="">
      <p:transition spd="slow" advTm="1880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A0FC73-C80B-EA13-42C0-1B399D7DD7EF}"/>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Experiment</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6" name="직선 연결선[R] 5">
            <a:extLst>
              <a:ext uri="{FF2B5EF4-FFF2-40B4-BE49-F238E27FC236}">
                <a16:creationId xmlns:a16="http://schemas.microsoft.com/office/drawing/2014/main" id="{FF56A95D-A336-E9A4-9891-7B5B9E3B166F}"/>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699F49-2112-2BB6-8D7F-F597918659E5}"/>
              </a:ext>
            </a:extLst>
          </p:cNvPr>
          <p:cNvSpPr txBox="1"/>
          <p:nvPr/>
        </p:nvSpPr>
        <p:spPr>
          <a:xfrm>
            <a:off x="468956" y="353213"/>
            <a:ext cx="11723044"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Increase on Social Agreement of Collected Labels</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슬라이드 번호 개체 틀 1">
            <a:extLst>
              <a:ext uri="{FF2B5EF4-FFF2-40B4-BE49-F238E27FC236}">
                <a16:creationId xmlns:a16="http://schemas.microsoft.com/office/drawing/2014/main" id="{813F6729-827E-65F9-39D3-879D9C4F5174}"/>
              </a:ext>
            </a:extLst>
          </p:cNvPr>
          <p:cNvSpPr>
            <a:spLocks noGrp="1"/>
          </p:cNvSpPr>
          <p:nvPr>
            <p:ph type="sldNum" sz="quarter" idx="12"/>
          </p:nvPr>
        </p:nvSpPr>
        <p:spPr/>
        <p:txBody>
          <a:bodyPr/>
          <a:lstStyle/>
          <a:p>
            <a:fld id="{633585DC-F2A3-834D-ABF3-456A4245D92B}" type="slidenum">
              <a:rPr kumimoji="1" lang="ko-KR" altLang="en-US" smtClean="0"/>
              <a:t>31</a:t>
            </a:fld>
            <a:endParaRPr kumimoji="1" lang="ko-KR" altLang="en-US"/>
          </a:p>
        </p:txBody>
      </p:sp>
      <p:sp>
        <p:nvSpPr>
          <p:cNvPr id="12" name="TextBox 11">
            <a:extLst>
              <a:ext uri="{FF2B5EF4-FFF2-40B4-BE49-F238E27FC236}">
                <a16:creationId xmlns:a16="http://schemas.microsoft.com/office/drawing/2014/main" id="{1E875427-E7B1-DF6A-82E1-1E085258CD2B}"/>
              </a:ext>
            </a:extLst>
          </p:cNvPr>
          <p:cNvSpPr txBox="1"/>
          <p:nvPr/>
        </p:nvSpPr>
        <p:spPr>
          <a:xfrm>
            <a:off x="468956" y="1474542"/>
            <a:ext cx="10884844"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The Gini coefficient of label distributions is highly skewed towards 1</a:t>
            </a:r>
          </a:p>
          <a:p>
            <a:pPr marL="342900" indent="-342900">
              <a:buFont typeface="Arial" panose="020B0604020202020204" pitchFamily="34" charset="0"/>
              <a:buChar char="•"/>
            </a:pPr>
            <a:r>
              <a:rPr kumimoji="1" lang="en-US" altLang="ko-KR" sz="2400" dirty="0">
                <a:latin typeface="Noto Sans Kannada" panose="020B0502040504020204" pitchFamily="34" charset="0"/>
                <a:cs typeface="Noto Sans Kannada" panose="020B0502040504020204" pitchFamily="34" charset="0"/>
              </a:rPr>
              <a:t>A more skewed Gini coefficient of responses in the post-test compared to the pre-test</a:t>
            </a:r>
          </a:p>
        </p:txBody>
      </p:sp>
      <p:pic>
        <p:nvPicPr>
          <p:cNvPr id="3" name="그림 2">
            <a:extLst>
              <a:ext uri="{FF2B5EF4-FFF2-40B4-BE49-F238E27FC236}">
                <a16:creationId xmlns:a16="http://schemas.microsoft.com/office/drawing/2014/main" id="{6A47C237-132F-7143-E745-446080DB5CC4}"/>
              </a:ext>
            </a:extLst>
          </p:cNvPr>
          <p:cNvPicPr>
            <a:picLocks noChangeAspect="1"/>
          </p:cNvPicPr>
          <p:nvPr/>
        </p:nvPicPr>
        <p:blipFill>
          <a:blip r:embed="rId3"/>
          <a:stretch>
            <a:fillRect/>
          </a:stretch>
        </p:blipFill>
        <p:spPr>
          <a:xfrm>
            <a:off x="1138840" y="2842987"/>
            <a:ext cx="10214960" cy="3510995"/>
          </a:xfrm>
          <a:prstGeom prst="rect">
            <a:avLst/>
          </a:prstGeom>
        </p:spPr>
      </p:pic>
    </p:spTree>
    <p:extLst>
      <p:ext uri="{BB962C8B-B14F-4D97-AF65-F5344CB8AC3E}">
        <p14:creationId xmlns:p14="http://schemas.microsoft.com/office/powerpoint/2010/main" val="3792578464"/>
      </p:ext>
    </p:extLst>
  </p:cSld>
  <p:clrMapOvr>
    <a:masterClrMapping/>
  </p:clrMapOvr>
  <mc:AlternateContent xmlns:mc="http://schemas.openxmlformats.org/markup-compatibility/2006" xmlns:p14="http://schemas.microsoft.com/office/powerpoint/2010/main">
    <mc:Choice Requires="p14">
      <p:transition spd="slow" p14:dur="2000" advTm="18805"/>
    </mc:Choice>
    <mc:Fallback xmlns="">
      <p:transition spd="slow" advTm="1880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E077DC-D2D2-878C-6B5E-34D56DDC154B}"/>
              </a:ext>
            </a:extLst>
          </p:cNvPr>
          <p:cNvSpPr txBox="1"/>
          <p:nvPr/>
        </p:nvSpPr>
        <p:spPr>
          <a:xfrm>
            <a:off x="468955" y="1434897"/>
            <a:ext cx="4672378" cy="523220"/>
          </a:xfrm>
          <a:prstGeom prst="rect">
            <a:avLst/>
          </a:prstGeom>
          <a:noFill/>
        </p:spPr>
        <p:txBody>
          <a:bodyPr wrap="square" rtlCol="0">
            <a:spAutoFit/>
          </a:bodyPr>
          <a:lstStyle/>
          <a:p>
            <a:r>
              <a:rPr kumimoji="1" lang="en-US" altLang="ko-KR" sz="2800" b="1" dirty="0">
                <a:solidFill>
                  <a:srgbClr val="F86F03"/>
                </a:solidFill>
                <a:latin typeface="Noto Sans Kannada" panose="020B0502040504020204" pitchFamily="34" charset="0"/>
                <a:cs typeface="Noto Sans Kannada" panose="020B0502040504020204" pitchFamily="34" charset="0"/>
              </a:rPr>
              <a:t>Generalizability</a:t>
            </a:r>
            <a:endParaRPr kumimoji="1" lang="ko-KR" altLang="en-US" sz="2800" b="1" dirty="0">
              <a:solidFill>
                <a:srgbClr val="F86F03"/>
              </a:solidFill>
              <a:latin typeface="Noto Sans Kannada" panose="020B0502040504020204" pitchFamily="34" charset="0"/>
              <a:cs typeface="Noto Sans Kannada" panose="020B0502040504020204" pitchFamily="34" charset="0"/>
            </a:endParaRPr>
          </a:p>
        </p:txBody>
      </p:sp>
      <p:sp>
        <p:nvSpPr>
          <p:cNvPr id="9" name="TextBox 8">
            <a:extLst>
              <a:ext uri="{FF2B5EF4-FFF2-40B4-BE49-F238E27FC236}">
                <a16:creationId xmlns:a16="http://schemas.microsoft.com/office/drawing/2014/main" id="{403D3073-5E48-A6C3-8E4C-EA01CD0C3BE8}"/>
              </a:ext>
            </a:extLst>
          </p:cNvPr>
          <p:cNvSpPr txBox="1"/>
          <p:nvPr/>
        </p:nvSpPr>
        <p:spPr>
          <a:xfrm>
            <a:off x="937393" y="2101575"/>
            <a:ext cx="9966502" cy="3785652"/>
          </a:xfrm>
          <a:prstGeom prst="rect">
            <a:avLst/>
          </a:prstGeom>
          <a:noFill/>
        </p:spPr>
        <p:txBody>
          <a:bodyPr wrap="square" rtlCol="0">
            <a:spAutoFit/>
          </a:bodyPr>
          <a:lstStyle/>
          <a:p>
            <a:pPr marL="285750" indent="-285750">
              <a:buFont typeface="Arial" panose="020B0604020202020204" pitchFamily="34" charset="0"/>
              <a:buChar char="•"/>
            </a:pPr>
            <a:r>
              <a:rPr lang="en" altLang="ko-KR" sz="2400" dirty="0">
                <a:effectLst/>
                <a:latin typeface="LinLibertineT"/>
              </a:rPr>
              <a:t>The task could be answered in </a:t>
            </a:r>
            <a:r>
              <a:rPr lang="en" altLang="ko-KR" sz="2400" b="1" dirty="0">
                <a:effectLst/>
                <a:latin typeface="LinLibertineT"/>
              </a:rPr>
              <a:t>binary</a:t>
            </a:r>
            <a:r>
              <a:rPr lang="en" altLang="ko-KR" sz="2400" dirty="0">
                <a:effectLst/>
                <a:latin typeface="LinLibertineT"/>
              </a:rPr>
              <a:t> (e.g., yes or no) and does </a:t>
            </a:r>
            <a:r>
              <a:rPr lang="en" altLang="ko-KR" sz="2400" b="1" dirty="0">
                <a:effectLst/>
                <a:latin typeface="LinLibertineT"/>
              </a:rPr>
              <a:t>not</a:t>
            </a:r>
            <a:r>
              <a:rPr lang="en" altLang="ko-KR" sz="2400" dirty="0">
                <a:effectLst/>
                <a:latin typeface="LinLibertineT"/>
              </a:rPr>
              <a:t> require </a:t>
            </a:r>
            <a:r>
              <a:rPr lang="en" altLang="ko-KR" sz="2400" b="1" dirty="0">
                <a:effectLst/>
                <a:latin typeface="LinLibertineT"/>
              </a:rPr>
              <a:t>open-ended</a:t>
            </a:r>
            <a:r>
              <a:rPr lang="en" altLang="ko-KR" sz="2400" dirty="0">
                <a:effectLst/>
                <a:latin typeface="LinLibertineT"/>
              </a:rPr>
              <a:t> responses.</a:t>
            </a:r>
            <a:br>
              <a:rPr lang="en" altLang="ko-KR" sz="2400" dirty="0">
                <a:effectLst/>
                <a:latin typeface="LinLibertineT"/>
              </a:rPr>
            </a:br>
            <a:endParaRPr lang="en" altLang="ko-KR" sz="2400" dirty="0"/>
          </a:p>
          <a:p>
            <a:pPr marL="285750" indent="-285750">
              <a:buFont typeface="Arial" panose="020B0604020202020204" pitchFamily="34" charset="0"/>
              <a:buChar char="•"/>
            </a:pPr>
            <a:r>
              <a:rPr lang="en" altLang="ko-KR" sz="2400" dirty="0">
                <a:effectLst/>
                <a:latin typeface="LinLibertineT"/>
              </a:rPr>
              <a:t>The task can be broken down into </a:t>
            </a:r>
            <a:r>
              <a:rPr lang="en" altLang="ko-KR" sz="2400" b="1" dirty="0">
                <a:effectLst/>
                <a:latin typeface="LinLibertineT"/>
              </a:rPr>
              <a:t>the smallest units of work</a:t>
            </a:r>
            <a:r>
              <a:rPr lang="en" altLang="ko-KR" sz="2400" dirty="0">
                <a:effectLst/>
                <a:latin typeface="LinLibertineT"/>
              </a:rPr>
              <a:t>. </a:t>
            </a:r>
            <a:br>
              <a:rPr lang="en" altLang="ko-KR" sz="2400" dirty="0">
                <a:effectLst/>
                <a:latin typeface="LinLibertineT"/>
              </a:rPr>
            </a:br>
            <a:endParaRPr lang="en" altLang="ko-KR" sz="2400" dirty="0"/>
          </a:p>
          <a:p>
            <a:pPr marL="285750" indent="-285750">
              <a:buFont typeface="Arial" panose="020B0604020202020204" pitchFamily="34" charset="0"/>
              <a:buChar char="•"/>
            </a:pPr>
            <a:r>
              <a:rPr lang="en" altLang="ko-KR" sz="2400" dirty="0">
                <a:effectLst/>
                <a:latin typeface="LinLibertineT"/>
              </a:rPr>
              <a:t>The task is simple enough to allow users to make judgments </a:t>
            </a:r>
            <a:r>
              <a:rPr lang="en" altLang="ko-KR" sz="2400" b="1" dirty="0">
                <a:effectLst/>
                <a:latin typeface="LinLibertineT"/>
              </a:rPr>
              <a:t>within a few seconds</a:t>
            </a:r>
            <a:r>
              <a:rPr lang="en" altLang="ko-KR" sz="2400" dirty="0">
                <a:effectLst/>
                <a:latin typeface="LinLibertineT"/>
              </a:rPr>
              <a:t> without a second thought. </a:t>
            </a:r>
            <a:br>
              <a:rPr lang="en" altLang="ko-KR" sz="2400" dirty="0">
                <a:effectLst/>
                <a:latin typeface="LinLibertineT"/>
              </a:rPr>
            </a:br>
            <a:endParaRPr lang="en" altLang="ko-KR" sz="2400" dirty="0"/>
          </a:p>
          <a:p>
            <a:pPr marL="285750" indent="-285750">
              <a:buFont typeface="Arial" panose="020B0604020202020204" pitchFamily="34" charset="0"/>
              <a:buChar char="•"/>
            </a:pPr>
            <a:r>
              <a:rPr lang="en" altLang="ko-KR" sz="2400" dirty="0">
                <a:effectLst/>
                <a:latin typeface="LinLibertineT"/>
              </a:rPr>
              <a:t>The task embraces subjective responses, but the expected responses should have </a:t>
            </a:r>
            <a:r>
              <a:rPr lang="en" altLang="ko-KR" sz="2400" b="1" dirty="0">
                <a:effectLst/>
                <a:latin typeface="LinLibertineT"/>
              </a:rPr>
              <a:t>high agreement rate</a:t>
            </a:r>
            <a:r>
              <a:rPr lang="en" altLang="ko-KR" sz="2400" dirty="0">
                <a:effectLst/>
                <a:latin typeface="LinLibertineT"/>
              </a:rPr>
              <a:t>. </a:t>
            </a:r>
          </a:p>
        </p:txBody>
      </p:sp>
      <p:cxnSp>
        <p:nvCxnSpPr>
          <p:cNvPr id="6" name="직선 연결선[R] 5">
            <a:extLst>
              <a:ext uri="{FF2B5EF4-FFF2-40B4-BE49-F238E27FC236}">
                <a16:creationId xmlns:a16="http://schemas.microsoft.com/office/drawing/2014/main" id="{3A19702C-8F10-171A-D95B-2C890C09613A}"/>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2" name="슬라이드 번호 개체 틀 1">
            <a:extLst>
              <a:ext uri="{FF2B5EF4-FFF2-40B4-BE49-F238E27FC236}">
                <a16:creationId xmlns:a16="http://schemas.microsoft.com/office/drawing/2014/main" id="{D8AE0BFD-F0E2-D0A7-D3BB-A2BBD0F09F1C}"/>
              </a:ext>
            </a:extLst>
          </p:cNvPr>
          <p:cNvSpPr>
            <a:spLocks noGrp="1"/>
          </p:cNvSpPr>
          <p:nvPr>
            <p:ph type="sldNum" sz="quarter" idx="12"/>
          </p:nvPr>
        </p:nvSpPr>
        <p:spPr/>
        <p:txBody>
          <a:bodyPr/>
          <a:lstStyle/>
          <a:p>
            <a:fld id="{633585DC-F2A3-834D-ABF3-456A4245D92B}" type="slidenum">
              <a:rPr kumimoji="1" lang="ko-KR" altLang="en-US" smtClean="0"/>
              <a:t>32</a:t>
            </a:fld>
            <a:endParaRPr kumimoji="1" lang="ko-KR" altLang="en-US"/>
          </a:p>
        </p:txBody>
      </p:sp>
      <p:sp>
        <p:nvSpPr>
          <p:cNvPr id="3" name="TextBox 2">
            <a:extLst>
              <a:ext uri="{FF2B5EF4-FFF2-40B4-BE49-F238E27FC236}">
                <a16:creationId xmlns:a16="http://schemas.microsoft.com/office/drawing/2014/main" id="{39DEA084-D0F7-D22B-0722-20C980140C41}"/>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Discussion</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5" name="TextBox 4">
            <a:extLst>
              <a:ext uri="{FF2B5EF4-FFF2-40B4-BE49-F238E27FC236}">
                <a16:creationId xmlns:a16="http://schemas.microsoft.com/office/drawing/2014/main" id="{09AF16BF-EAA3-FD5D-761B-6432C7481FCF}"/>
              </a:ext>
            </a:extLst>
          </p:cNvPr>
          <p:cNvSpPr txBox="1"/>
          <p:nvPr/>
        </p:nvSpPr>
        <p:spPr>
          <a:xfrm>
            <a:off x="468956" y="353213"/>
            <a:ext cx="11723044"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Findings from the Study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Tree>
    <p:extLst>
      <p:ext uri="{BB962C8B-B14F-4D97-AF65-F5344CB8AC3E}">
        <p14:creationId xmlns:p14="http://schemas.microsoft.com/office/powerpoint/2010/main" val="1702343059"/>
      </p:ext>
    </p:extLst>
  </p:cSld>
  <p:clrMapOvr>
    <a:masterClrMapping/>
  </p:clrMapOvr>
  <mc:AlternateContent xmlns:mc="http://schemas.openxmlformats.org/markup-compatibility/2006" xmlns:p14="http://schemas.microsoft.com/office/powerpoint/2010/main">
    <mc:Choice Requires="p14">
      <p:transition spd="slow" p14:dur="2000" advTm="11242"/>
    </mc:Choice>
    <mc:Fallback xmlns="">
      <p:transition spd="slow" advTm="1124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E077DC-D2D2-878C-6B5E-34D56DDC154B}"/>
              </a:ext>
            </a:extLst>
          </p:cNvPr>
          <p:cNvSpPr txBox="1"/>
          <p:nvPr/>
        </p:nvSpPr>
        <p:spPr>
          <a:xfrm>
            <a:off x="468955" y="1434897"/>
            <a:ext cx="5975388" cy="523220"/>
          </a:xfrm>
          <a:prstGeom prst="rect">
            <a:avLst/>
          </a:prstGeom>
          <a:noFill/>
        </p:spPr>
        <p:txBody>
          <a:bodyPr wrap="square" rtlCol="0">
            <a:spAutoFit/>
          </a:bodyPr>
          <a:lstStyle/>
          <a:p>
            <a:r>
              <a:rPr kumimoji="1" lang="en-US" altLang="ko-KR" sz="2800" b="1" dirty="0">
                <a:solidFill>
                  <a:srgbClr val="F86F03"/>
                </a:solidFill>
                <a:latin typeface="Noto Sans Kannada" panose="020B0502040504020204" pitchFamily="34" charset="0"/>
                <a:cs typeface="Noto Sans Kannada" panose="020B0502040504020204" pitchFamily="34" charset="0"/>
              </a:rPr>
              <a:t>Guidelines for Game with a Purpose</a:t>
            </a:r>
            <a:endParaRPr kumimoji="1" lang="ko-KR" altLang="en-US" sz="2800" b="1" dirty="0">
              <a:solidFill>
                <a:srgbClr val="F86F03"/>
              </a:solidFill>
              <a:latin typeface="Noto Sans Kannada" panose="020B0502040504020204" pitchFamily="34" charset="0"/>
              <a:cs typeface="Noto Sans Kannada" panose="020B0502040504020204" pitchFamily="34" charset="0"/>
            </a:endParaRPr>
          </a:p>
        </p:txBody>
      </p:sp>
      <p:cxnSp>
        <p:nvCxnSpPr>
          <p:cNvPr id="6" name="직선 연결선[R] 5">
            <a:extLst>
              <a:ext uri="{FF2B5EF4-FFF2-40B4-BE49-F238E27FC236}">
                <a16:creationId xmlns:a16="http://schemas.microsoft.com/office/drawing/2014/main" id="{3A19702C-8F10-171A-D95B-2C890C09613A}"/>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2" name="슬라이드 번호 개체 틀 1">
            <a:extLst>
              <a:ext uri="{FF2B5EF4-FFF2-40B4-BE49-F238E27FC236}">
                <a16:creationId xmlns:a16="http://schemas.microsoft.com/office/drawing/2014/main" id="{D8AE0BFD-F0E2-D0A7-D3BB-A2BBD0F09F1C}"/>
              </a:ext>
            </a:extLst>
          </p:cNvPr>
          <p:cNvSpPr>
            <a:spLocks noGrp="1"/>
          </p:cNvSpPr>
          <p:nvPr>
            <p:ph type="sldNum" sz="quarter" idx="12"/>
          </p:nvPr>
        </p:nvSpPr>
        <p:spPr/>
        <p:txBody>
          <a:bodyPr/>
          <a:lstStyle/>
          <a:p>
            <a:fld id="{633585DC-F2A3-834D-ABF3-456A4245D92B}" type="slidenum">
              <a:rPr kumimoji="1" lang="ko-KR" altLang="en-US" smtClean="0"/>
              <a:t>33</a:t>
            </a:fld>
            <a:endParaRPr kumimoji="1" lang="ko-KR" altLang="en-US"/>
          </a:p>
        </p:txBody>
      </p:sp>
      <p:sp>
        <p:nvSpPr>
          <p:cNvPr id="3" name="TextBox 2">
            <a:extLst>
              <a:ext uri="{FF2B5EF4-FFF2-40B4-BE49-F238E27FC236}">
                <a16:creationId xmlns:a16="http://schemas.microsoft.com/office/drawing/2014/main" id="{39DEA084-D0F7-D22B-0722-20C980140C41}"/>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Discussion</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5" name="TextBox 4">
            <a:extLst>
              <a:ext uri="{FF2B5EF4-FFF2-40B4-BE49-F238E27FC236}">
                <a16:creationId xmlns:a16="http://schemas.microsoft.com/office/drawing/2014/main" id="{09AF16BF-EAA3-FD5D-761B-6432C7481FCF}"/>
              </a:ext>
            </a:extLst>
          </p:cNvPr>
          <p:cNvSpPr txBox="1"/>
          <p:nvPr/>
        </p:nvSpPr>
        <p:spPr>
          <a:xfrm>
            <a:off x="468956" y="353213"/>
            <a:ext cx="11723044"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Findings from the Study</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8" name="TextBox 7">
            <a:extLst>
              <a:ext uri="{FF2B5EF4-FFF2-40B4-BE49-F238E27FC236}">
                <a16:creationId xmlns:a16="http://schemas.microsoft.com/office/drawing/2014/main" id="{D4D33898-10CA-F939-E4F8-35B31BDE6736}"/>
              </a:ext>
            </a:extLst>
          </p:cNvPr>
          <p:cNvSpPr txBox="1"/>
          <p:nvPr/>
        </p:nvSpPr>
        <p:spPr>
          <a:xfrm>
            <a:off x="1092745" y="1958117"/>
            <a:ext cx="9913672" cy="2215991"/>
          </a:xfrm>
          <a:prstGeom prst="rect">
            <a:avLst/>
          </a:prstGeom>
          <a:noFill/>
        </p:spPr>
        <p:txBody>
          <a:bodyPr wrap="square" rtlCol="0">
            <a:spAutoFit/>
          </a:bodyPr>
          <a:lstStyle/>
          <a:p>
            <a:r>
              <a:rPr kumimoji="1" lang="en-US" altLang="ko-KR" sz="2400" dirty="0">
                <a:latin typeface="Noto Sans Kannada" panose="020B0502040504020204" pitchFamily="34" charset="0"/>
                <a:cs typeface="Noto Sans Kannada" panose="020B0502040504020204" pitchFamily="34" charset="0"/>
              </a:rPr>
              <a:t>Identification two important considerations in designing game interfaces to successfully engage and motivate participants</a:t>
            </a:r>
          </a:p>
          <a:p>
            <a:endParaRPr kumimoji="1" lang="en-US" altLang="ko-KR" sz="2400" dirty="0">
              <a:latin typeface="Noto Sans Kannada" panose="020B0502040504020204" pitchFamily="34" charset="0"/>
              <a:cs typeface="Noto Sans Kannada" panose="020B0502040504020204" pitchFamily="34" charset="0"/>
            </a:endParaRPr>
          </a:p>
          <a:p>
            <a:pPr marL="742950" lvl="1" indent="-285750">
              <a:buFont typeface="Wingdings" pitchFamily="2" charset="2"/>
              <a:buChar char="à"/>
            </a:pPr>
            <a:r>
              <a:rPr kumimoji="1" lang="en-US" altLang="ko-KR" sz="2400" dirty="0">
                <a:latin typeface="Noto Sans Kannada" panose="020B0502040504020204" pitchFamily="34" charset="0"/>
                <a:cs typeface="Noto Sans Kannada" panose="020B0502040504020204" pitchFamily="34" charset="0"/>
                <a:sym typeface="Wingdings" pitchFamily="2" charset="2"/>
              </a:rPr>
              <a:t>Benefits from consistent and attractive UI design</a:t>
            </a:r>
          </a:p>
          <a:p>
            <a:pPr marL="742950" lvl="1" indent="-285750">
              <a:buFont typeface="Wingdings" pitchFamily="2" charset="2"/>
              <a:buChar char="à"/>
            </a:pPr>
            <a:r>
              <a:rPr kumimoji="1" lang="en-US" altLang="ko-KR" sz="2400" dirty="0">
                <a:latin typeface="Noto Sans Kannada" panose="020B0502040504020204" pitchFamily="34" charset="0"/>
                <a:cs typeface="Noto Sans Kannada" panose="020B0502040504020204" pitchFamily="34" charset="0"/>
                <a:sym typeface="Wingdings" pitchFamily="2" charset="2"/>
              </a:rPr>
              <a:t>Usefulness of utilizing mainstream games</a:t>
            </a:r>
            <a:endParaRPr kumimoji="1" lang="en-US" altLang="ko-KR" sz="2400" dirty="0">
              <a:latin typeface="Noto Sans Kannada" panose="020B0502040504020204" pitchFamily="34" charset="0"/>
              <a:cs typeface="Noto Sans Kannada" panose="020B0502040504020204" pitchFamily="34" charset="0"/>
            </a:endParaRPr>
          </a:p>
          <a:p>
            <a:pPr marL="800100" lvl="1" indent="-342900">
              <a:buFont typeface="Arial" panose="020B0604020202020204" pitchFamily="34" charset="0"/>
              <a:buChar char="•"/>
            </a:pPr>
            <a:endParaRPr kumimoji="1" lang="en-US" altLang="ko-KR" dirty="0">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2845740558"/>
      </p:ext>
    </p:extLst>
  </p:cSld>
  <p:clrMapOvr>
    <a:masterClrMapping/>
  </p:clrMapOvr>
  <mc:AlternateContent xmlns:mc="http://schemas.openxmlformats.org/markup-compatibility/2006" xmlns:p14="http://schemas.microsoft.com/office/powerpoint/2010/main">
    <mc:Choice Requires="p14">
      <p:transition spd="slow" p14:dur="2000" advTm="11242"/>
    </mc:Choice>
    <mc:Fallback xmlns="">
      <p:transition spd="slow" advTm="1124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720E5E-86AC-CC0A-9A87-5945A911E893}"/>
              </a:ext>
            </a:extLst>
          </p:cNvPr>
          <p:cNvSpPr txBox="1"/>
          <p:nvPr/>
        </p:nvSpPr>
        <p:spPr>
          <a:xfrm>
            <a:off x="981952" y="1161060"/>
            <a:ext cx="10070682" cy="954107"/>
          </a:xfrm>
          <a:prstGeom prst="rect">
            <a:avLst/>
          </a:prstGeom>
          <a:noFill/>
        </p:spPr>
        <p:txBody>
          <a:bodyPr wrap="square" rtlCol="0">
            <a:spAutoFit/>
          </a:bodyPr>
          <a:lstStyle/>
          <a:p>
            <a:pPr algn="ctr"/>
            <a: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t>Gamifying Facial Emotion Recognition for Both Human Training </a:t>
            </a:r>
            <a:b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br>
            <a:r>
              <a:rPr kumimoji="1" lang="en-US" altLang="ko-KR"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rPr>
              <a:t>and Machine Learning Data Collection</a:t>
            </a:r>
            <a:endParaRPr kumimoji="1" lang="ko-KR" altLang="en-US" sz="2800" dirty="0">
              <a:solidFill>
                <a:schemeClr val="bg2">
                  <a:lumMod val="50000"/>
                </a:schemeClr>
              </a:solidFill>
              <a:latin typeface="Noto Sans Kannada" panose="020B0502040504020204" pitchFamily="34" charset="0"/>
              <a:ea typeface="AppleGothic" pitchFamily="2" charset="-127"/>
              <a:cs typeface="Noto Sans Kannada" panose="020B0502040504020204" pitchFamily="34" charset="0"/>
            </a:endParaRPr>
          </a:p>
        </p:txBody>
      </p:sp>
      <p:grpSp>
        <p:nvGrpSpPr>
          <p:cNvPr id="37" name="그룹 36">
            <a:extLst>
              <a:ext uri="{FF2B5EF4-FFF2-40B4-BE49-F238E27FC236}">
                <a16:creationId xmlns:a16="http://schemas.microsoft.com/office/drawing/2014/main" id="{FB2E564D-E3D4-6FAB-004A-4E114C98BF7E}"/>
              </a:ext>
            </a:extLst>
          </p:cNvPr>
          <p:cNvGrpSpPr/>
          <p:nvPr/>
        </p:nvGrpSpPr>
        <p:grpSpPr>
          <a:xfrm>
            <a:off x="2019337" y="3086857"/>
            <a:ext cx="10172663" cy="3661265"/>
            <a:chOff x="2019337" y="3128422"/>
            <a:chExt cx="10172663" cy="3661265"/>
          </a:xfrm>
        </p:grpSpPr>
        <p:cxnSp>
          <p:nvCxnSpPr>
            <p:cNvPr id="4" name="직선 연결선[R] 3">
              <a:extLst>
                <a:ext uri="{FF2B5EF4-FFF2-40B4-BE49-F238E27FC236}">
                  <a16:creationId xmlns:a16="http://schemas.microsoft.com/office/drawing/2014/main" id="{94A37E82-FE82-EB13-A0DA-E79A0D70482F}"/>
                </a:ext>
              </a:extLst>
            </p:cNvPr>
            <p:cNvCxnSpPr>
              <a:cxnSpLocks/>
            </p:cNvCxnSpPr>
            <p:nvPr/>
          </p:nvCxnSpPr>
          <p:spPr>
            <a:xfrm>
              <a:off x="8659642" y="6051253"/>
              <a:ext cx="3278176" cy="33801"/>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grpSp>
          <p:nvGrpSpPr>
            <p:cNvPr id="5" name="그룹 4">
              <a:extLst>
                <a:ext uri="{FF2B5EF4-FFF2-40B4-BE49-F238E27FC236}">
                  <a16:creationId xmlns:a16="http://schemas.microsoft.com/office/drawing/2014/main" id="{A700292C-8DAD-DABD-6BB7-D19DADBB0EC1}"/>
                </a:ext>
              </a:extLst>
            </p:cNvPr>
            <p:cNvGrpSpPr/>
            <p:nvPr/>
          </p:nvGrpSpPr>
          <p:grpSpPr>
            <a:xfrm>
              <a:off x="2019337" y="3128422"/>
              <a:ext cx="7787246" cy="3464369"/>
              <a:chOff x="1787323" y="2242283"/>
              <a:chExt cx="8506941" cy="3784545"/>
            </a:xfrm>
          </p:grpSpPr>
          <p:grpSp>
            <p:nvGrpSpPr>
              <p:cNvPr id="6" name="그룹 5">
                <a:extLst>
                  <a:ext uri="{FF2B5EF4-FFF2-40B4-BE49-F238E27FC236}">
                    <a16:creationId xmlns:a16="http://schemas.microsoft.com/office/drawing/2014/main" id="{CFE72538-12AF-CA6A-C4D2-AE4407041625}"/>
                  </a:ext>
                </a:extLst>
              </p:cNvPr>
              <p:cNvGrpSpPr/>
              <p:nvPr/>
            </p:nvGrpSpPr>
            <p:grpSpPr>
              <a:xfrm>
                <a:off x="1787323" y="2259733"/>
                <a:ext cx="1741421" cy="1792951"/>
                <a:chOff x="2058791" y="2597805"/>
                <a:chExt cx="1741421" cy="1792951"/>
              </a:xfrm>
            </p:grpSpPr>
            <p:sp>
              <p:nvSpPr>
                <p:cNvPr id="22" name="타원 21">
                  <a:extLst>
                    <a:ext uri="{FF2B5EF4-FFF2-40B4-BE49-F238E27FC236}">
                      <a16:creationId xmlns:a16="http://schemas.microsoft.com/office/drawing/2014/main" id="{C75AF226-D657-5911-FBFB-8D5DEF3465C7}"/>
                    </a:ext>
                  </a:extLst>
                </p:cNvPr>
                <p:cNvSpPr/>
                <p:nvPr/>
              </p:nvSpPr>
              <p:spPr>
                <a:xfrm>
                  <a:off x="2173800" y="2597805"/>
                  <a:ext cx="1511405" cy="1453274"/>
                </a:xfrm>
                <a:prstGeom prst="ellipse">
                  <a:avLst/>
                </a:prstGeom>
                <a:blipFill>
                  <a:blip r:embed="rId3"/>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3" name="TextBox 22">
                  <a:extLst>
                    <a:ext uri="{FF2B5EF4-FFF2-40B4-BE49-F238E27FC236}">
                      <a16:creationId xmlns:a16="http://schemas.microsoft.com/office/drawing/2014/main" id="{CF101A98-E5F8-2CC2-6693-74FDAE0A467A}"/>
                    </a:ext>
                  </a:extLst>
                </p:cNvPr>
                <p:cNvSpPr txBox="1"/>
                <p:nvPr/>
              </p:nvSpPr>
              <p:spPr>
                <a:xfrm>
                  <a:off x="2058791" y="4052202"/>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Yeonsun Yang</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7" name="그룹 6">
                <a:extLst>
                  <a:ext uri="{FF2B5EF4-FFF2-40B4-BE49-F238E27FC236}">
                    <a16:creationId xmlns:a16="http://schemas.microsoft.com/office/drawing/2014/main" id="{F319F510-0F40-A862-576B-482BE5DA1733}"/>
                  </a:ext>
                </a:extLst>
              </p:cNvPr>
              <p:cNvGrpSpPr/>
              <p:nvPr/>
            </p:nvGrpSpPr>
            <p:grpSpPr>
              <a:xfrm>
                <a:off x="4048575" y="2259733"/>
                <a:ext cx="1741421" cy="1791395"/>
                <a:chOff x="4320043" y="2597805"/>
                <a:chExt cx="1741421" cy="1791395"/>
              </a:xfrm>
            </p:grpSpPr>
            <p:sp>
              <p:nvSpPr>
                <p:cNvPr id="20" name="타원 19">
                  <a:extLst>
                    <a:ext uri="{FF2B5EF4-FFF2-40B4-BE49-F238E27FC236}">
                      <a16:creationId xmlns:a16="http://schemas.microsoft.com/office/drawing/2014/main" id="{9FDB634B-A9C3-7234-2F5E-3FF5D215AA57}"/>
                    </a:ext>
                  </a:extLst>
                </p:cNvPr>
                <p:cNvSpPr/>
                <p:nvPr/>
              </p:nvSpPr>
              <p:spPr>
                <a:xfrm>
                  <a:off x="4435052" y="2597805"/>
                  <a:ext cx="1511405" cy="1453274"/>
                </a:xfrm>
                <a:prstGeom prst="ellipse">
                  <a:avLst/>
                </a:prstGeom>
                <a:blipFill>
                  <a:blip r:embed="rId4"/>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21" name="TextBox 20">
                  <a:extLst>
                    <a:ext uri="{FF2B5EF4-FFF2-40B4-BE49-F238E27FC236}">
                      <a16:creationId xmlns:a16="http://schemas.microsoft.com/office/drawing/2014/main" id="{E82D4F06-0D2E-715F-2062-E15CE10C3647}"/>
                    </a:ext>
                  </a:extLst>
                </p:cNvPr>
                <p:cNvSpPr txBox="1"/>
                <p:nvPr/>
              </p:nvSpPr>
              <p:spPr>
                <a:xfrm>
                  <a:off x="4320043"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Ahyeon Shin</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8" name="그룹 7">
                <a:extLst>
                  <a:ext uri="{FF2B5EF4-FFF2-40B4-BE49-F238E27FC236}">
                    <a16:creationId xmlns:a16="http://schemas.microsoft.com/office/drawing/2014/main" id="{3EC8D907-052F-BC53-A774-93A3D4A756C0}"/>
                  </a:ext>
                </a:extLst>
              </p:cNvPr>
              <p:cNvGrpSpPr/>
              <p:nvPr/>
            </p:nvGrpSpPr>
            <p:grpSpPr>
              <a:xfrm>
                <a:off x="6309827" y="2259733"/>
                <a:ext cx="1741421" cy="1791395"/>
                <a:chOff x="6581295" y="2597805"/>
                <a:chExt cx="1741421" cy="1791395"/>
              </a:xfrm>
            </p:grpSpPr>
            <p:sp>
              <p:nvSpPr>
                <p:cNvPr id="18" name="타원 17">
                  <a:extLst>
                    <a:ext uri="{FF2B5EF4-FFF2-40B4-BE49-F238E27FC236}">
                      <a16:creationId xmlns:a16="http://schemas.microsoft.com/office/drawing/2014/main" id="{7111D060-93E2-785E-5E1B-442768CEFABB}"/>
                    </a:ext>
                  </a:extLst>
                </p:cNvPr>
                <p:cNvSpPr/>
                <p:nvPr/>
              </p:nvSpPr>
              <p:spPr>
                <a:xfrm>
                  <a:off x="6696304" y="2597805"/>
                  <a:ext cx="1511405" cy="1453274"/>
                </a:xfrm>
                <a:prstGeom prst="ellipse">
                  <a:avLst/>
                </a:prstGeom>
                <a:blipFill dpi="0" rotWithShape="1">
                  <a:blip r:embed="rId5"/>
                  <a:srcRect/>
                  <a:stretch>
                    <a:fillRect t="9000" r="9000"/>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9" name="TextBox 18">
                  <a:extLst>
                    <a:ext uri="{FF2B5EF4-FFF2-40B4-BE49-F238E27FC236}">
                      <a16:creationId xmlns:a16="http://schemas.microsoft.com/office/drawing/2014/main" id="{D6D4227D-FD43-DDF2-B4B4-5FBB7E441786}"/>
                    </a:ext>
                  </a:extLst>
                </p:cNvPr>
                <p:cNvSpPr txBox="1"/>
                <p:nvPr/>
              </p:nvSpPr>
              <p:spPr>
                <a:xfrm>
                  <a:off x="6581295"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Nayoung Kim</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9" name="그룹 8">
                <a:extLst>
                  <a:ext uri="{FF2B5EF4-FFF2-40B4-BE49-F238E27FC236}">
                    <a16:creationId xmlns:a16="http://schemas.microsoft.com/office/drawing/2014/main" id="{9F5276AD-B073-5EA0-895E-4FCC32065CAC}"/>
                  </a:ext>
                </a:extLst>
              </p:cNvPr>
              <p:cNvGrpSpPr/>
              <p:nvPr/>
            </p:nvGrpSpPr>
            <p:grpSpPr>
              <a:xfrm>
                <a:off x="8552843" y="2242283"/>
                <a:ext cx="1741421" cy="1808845"/>
                <a:chOff x="8824311" y="2580355"/>
                <a:chExt cx="1741421" cy="1808845"/>
              </a:xfrm>
            </p:grpSpPr>
            <p:sp>
              <p:nvSpPr>
                <p:cNvPr id="16" name="타원 15">
                  <a:extLst>
                    <a:ext uri="{FF2B5EF4-FFF2-40B4-BE49-F238E27FC236}">
                      <a16:creationId xmlns:a16="http://schemas.microsoft.com/office/drawing/2014/main" id="{34BBAF36-04E8-7AB6-1435-43F5D3164F01}"/>
                    </a:ext>
                  </a:extLst>
                </p:cNvPr>
                <p:cNvSpPr/>
                <p:nvPr/>
              </p:nvSpPr>
              <p:spPr>
                <a:xfrm>
                  <a:off x="8939320" y="2580355"/>
                  <a:ext cx="1511405" cy="1453274"/>
                </a:xfrm>
                <a:prstGeom prst="ellipse">
                  <a:avLst/>
                </a:prstGeom>
                <a:blipFill dpi="0" rotWithShape="1">
                  <a:blip r:embed="rId6"/>
                  <a:srcRect/>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7" name="TextBox 16">
                  <a:extLst>
                    <a:ext uri="{FF2B5EF4-FFF2-40B4-BE49-F238E27FC236}">
                      <a16:creationId xmlns:a16="http://schemas.microsoft.com/office/drawing/2014/main" id="{AF526A19-728D-8609-6C25-61AB35DFE335}"/>
                    </a:ext>
                  </a:extLst>
                </p:cNvPr>
                <p:cNvSpPr txBox="1"/>
                <p:nvPr/>
              </p:nvSpPr>
              <p:spPr>
                <a:xfrm>
                  <a:off x="8824311" y="4050646"/>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Huidam Woo</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nvGrpSpPr>
              <p:cNvPr id="10" name="그룹 9">
                <a:extLst>
                  <a:ext uri="{FF2B5EF4-FFF2-40B4-BE49-F238E27FC236}">
                    <a16:creationId xmlns:a16="http://schemas.microsoft.com/office/drawing/2014/main" id="{2F8B4796-FF43-6E6B-3153-346242A306E2}"/>
                  </a:ext>
                </a:extLst>
              </p:cNvPr>
              <p:cNvGrpSpPr/>
              <p:nvPr/>
            </p:nvGrpSpPr>
            <p:grpSpPr>
              <a:xfrm>
                <a:off x="3164056" y="4177904"/>
                <a:ext cx="2488499" cy="1848924"/>
                <a:chOff x="3164056" y="4473112"/>
                <a:chExt cx="2488499" cy="1848924"/>
              </a:xfrm>
            </p:grpSpPr>
            <p:sp>
              <p:nvSpPr>
                <p:cNvPr id="14" name="타원 13">
                  <a:extLst>
                    <a:ext uri="{FF2B5EF4-FFF2-40B4-BE49-F238E27FC236}">
                      <a16:creationId xmlns:a16="http://schemas.microsoft.com/office/drawing/2014/main" id="{87A19F3B-6F19-DB6A-6054-8D56A3A2E9A8}"/>
                    </a:ext>
                  </a:extLst>
                </p:cNvPr>
                <p:cNvSpPr/>
                <p:nvPr/>
              </p:nvSpPr>
              <p:spPr>
                <a:xfrm>
                  <a:off x="3679349" y="4473112"/>
                  <a:ext cx="1511405" cy="1453274"/>
                </a:xfrm>
                <a:prstGeom prst="ellipse">
                  <a:avLst/>
                </a:prstGeom>
                <a:blipFill>
                  <a:blip r:embed="rId7"/>
                  <a:stretch>
                    <a:fillRect/>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5" name="TextBox 14">
                  <a:extLst>
                    <a:ext uri="{FF2B5EF4-FFF2-40B4-BE49-F238E27FC236}">
                      <a16:creationId xmlns:a16="http://schemas.microsoft.com/office/drawing/2014/main" id="{EE319AAC-E7C2-80F6-5804-2416D8072B8B}"/>
                    </a:ext>
                  </a:extLst>
                </p:cNvPr>
                <p:cNvSpPr txBox="1"/>
                <p:nvPr/>
              </p:nvSpPr>
              <p:spPr>
                <a:xfrm>
                  <a:off x="3164056" y="5952193"/>
                  <a:ext cx="2488499" cy="369843"/>
                </a:xfrm>
                <a:prstGeom prst="rect">
                  <a:avLst/>
                </a:prstGeom>
                <a:noFill/>
              </p:spPr>
              <p:txBody>
                <a:bodyPr wrap="square" rtlCol="0">
                  <a:spAutoFit/>
                </a:bodyPr>
                <a:lstStyle/>
                <a:p>
                  <a:pPr algn="ctr"/>
                  <a:r>
                    <a:rPr kumimoji="1" lang="en-US" altLang="ko-KR" sz="1600" dirty="0">
                      <a:latin typeface="Noto Sans Batak" panose="020B0502040504020204" pitchFamily="34" charset="0"/>
                    </a:rPr>
                    <a:t>John Joon Young Chung</a:t>
                  </a:r>
                  <a:r>
                    <a:rPr kumimoji="1" lang="en-US" altLang="ko-KR" sz="1600" baseline="30000" dirty="0">
                      <a:latin typeface="Noto Sans Batak" panose="020B0502040504020204" pitchFamily="34" charset="0"/>
                    </a:rPr>
                    <a:t>2</a:t>
                  </a:r>
                  <a:endParaRPr kumimoji="1" lang="ko-KR" altLang="en-US" sz="1600" baseline="30000" dirty="0">
                    <a:latin typeface="Noto Sans Batak" panose="020B0502040504020204" pitchFamily="34" charset="0"/>
                  </a:endParaRPr>
                </a:p>
              </p:txBody>
            </p:sp>
          </p:grpSp>
          <p:grpSp>
            <p:nvGrpSpPr>
              <p:cNvPr id="11" name="그룹 10">
                <a:extLst>
                  <a:ext uri="{FF2B5EF4-FFF2-40B4-BE49-F238E27FC236}">
                    <a16:creationId xmlns:a16="http://schemas.microsoft.com/office/drawing/2014/main" id="{18D9BA36-2486-7DE9-2D57-28FAE8BB3F42}"/>
                  </a:ext>
                </a:extLst>
              </p:cNvPr>
              <p:cNvGrpSpPr/>
              <p:nvPr/>
            </p:nvGrpSpPr>
            <p:grpSpPr>
              <a:xfrm>
                <a:off x="6832619" y="4209657"/>
                <a:ext cx="1741421" cy="1767801"/>
                <a:chOff x="6832619" y="4504865"/>
                <a:chExt cx="1741421" cy="1767801"/>
              </a:xfrm>
            </p:grpSpPr>
            <p:sp>
              <p:nvSpPr>
                <p:cNvPr id="12" name="타원 11">
                  <a:extLst>
                    <a:ext uri="{FF2B5EF4-FFF2-40B4-BE49-F238E27FC236}">
                      <a16:creationId xmlns:a16="http://schemas.microsoft.com/office/drawing/2014/main" id="{E1E2108D-D3ED-84C9-F0E3-F28513D64CEF}"/>
                    </a:ext>
                  </a:extLst>
                </p:cNvPr>
                <p:cNvSpPr/>
                <p:nvPr/>
              </p:nvSpPr>
              <p:spPr>
                <a:xfrm>
                  <a:off x="6947628" y="4504865"/>
                  <a:ext cx="1511405" cy="1453274"/>
                </a:xfrm>
                <a:prstGeom prst="ellipse">
                  <a:avLst/>
                </a:prstGeom>
                <a:blipFill dpi="0" rotWithShape="1">
                  <a:blip r:embed="rId8"/>
                  <a:srcRect/>
                  <a:stretch>
                    <a:fillRect l="7000" r="7000"/>
                  </a:stretch>
                </a:blipFill>
                <a:ln w="476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3" name="TextBox 12">
                  <a:extLst>
                    <a:ext uri="{FF2B5EF4-FFF2-40B4-BE49-F238E27FC236}">
                      <a16:creationId xmlns:a16="http://schemas.microsoft.com/office/drawing/2014/main" id="{5C1244BE-96AF-E9B6-5450-2B1A6A516F04}"/>
                    </a:ext>
                  </a:extLst>
                </p:cNvPr>
                <p:cNvSpPr txBox="1"/>
                <p:nvPr/>
              </p:nvSpPr>
              <p:spPr>
                <a:xfrm>
                  <a:off x="6832619" y="5934112"/>
                  <a:ext cx="1741421" cy="338554"/>
                </a:xfrm>
                <a:prstGeom prst="rect">
                  <a:avLst/>
                </a:prstGeom>
                <a:noFill/>
              </p:spPr>
              <p:txBody>
                <a:bodyPr wrap="square" rtlCol="0">
                  <a:spAutoFit/>
                </a:bodyPr>
                <a:lstStyle/>
                <a:p>
                  <a:pPr algn="ctr"/>
                  <a:r>
                    <a:rPr kumimoji="1" lang="en-US" altLang="ko-KR" sz="1600" dirty="0">
                      <a:latin typeface="Noto Sans Batak" panose="020B0502040504020204" pitchFamily="34" charset="0"/>
                    </a:rPr>
                    <a:t>Jean Y. Song</a:t>
                  </a:r>
                  <a:r>
                    <a:rPr kumimoji="1" lang="en-US" altLang="ko-KR" sz="1600" baseline="30000" dirty="0">
                      <a:latin typeface="Noto Sans Batak" panose="020B0502040504020204" pitchFamily="34" charset="0"/>
                    </a:rPr>
                    <a:t>1</a:t>
                  </a:r>
                  <a:endParaRPr kumimoji="1" lang="ko-KR" altLang="en-US" sz="1600" baseline="30000" dirty="0">
                    <a:latin typeface="Noto Sans Batak" panose="020B0502040504020204" pitchFamily="34" charset="0"/>
                  </a:endParaRPr>
                </a:p>
              </p:txBody>
            </p:sp>
          </p:grpSp>
        </p:grpSp>
        <p:sp>
          <p:nvSpPr>
            <p:cNvPr id="24" name="TextBox 23">
              <a:extLst>
                <a:ext uri="{FF2B5EF4-FFF2-40B4-BE49-F238E27FC236}">
                  <a16:creationId xmlns:a16="http://schemas.microsoft.com/office/drawing/2014/main" id="{E830AEEA-1646-4061-FCDF-9715E4AE3BF9}"/>
                </a:ext>
              </a:extLst>
            </p:cNvPr>
            <p:cNvSpPr txBox="1"/>
            <p:nvPr/>
          </p:nvSpPr>
          <p:spPr>
            <a:xfrm>
              <a:off x="10058136" y="6157560"/>
              <a:ext cx="339842"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latin typeface="Noto Sans Kannada" panose="020B0502040504020204" pitchFamily="34" charset="0"/>
                  <a:cs typeface="Noto Sans Kannada" panose="020B0502040504020204" pitchFamily="34" charset="0"/>
                </a:rPr>
                <a:t>2</a:t>
              </a:r>
              <a:endParaRPr kumimoji="1" lang="ko-KR" altLang="en-US" sz="1200" dirty="0">
                <a:solidFill>
                  <a:schemeClr val="tx1">
                    <a:lumMod val="50000"/>
                    <a:lumOff val="50000"/>
                  </a:schemeClr>
                </a:solidFill>
                <a:latin typeface="Noto Sans Kannada" panose="020B0502040504020204" pitchFamily="34" charset="0"/>
                <a:cs typeface="Noto Sans Kannada" panose="020B0502040504020204" pitchFamily="34" charset="0"/>
              </a:endParaRPr>
            </a:p>
          </p:txBody>
        </p:sp>
        <p:pic>
          <p:nvPicPr>
            <p:cNvPr id="25" name="Picture 16" descr="Midjourney Logo, Midjourney, Midjourney Logo PNG, AI Logo, Midjourney AI, PNG Images, Transparent Files, png free, png file,">
              <a:extLst>
                <a:ext uri="{FF2B5EF4-FFF2-40B4-BE49-F238E27FC236}">
                  <a16:creationId xmlns:a16="http://schemas.microsoft.com/office/drawing/2014/main" id="{2835DD8D-E67A-D4E2-08C8-B7A121E366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3905" y1="40381" x2="33905" y2="40381"/>
                          <a14:foregroundMark x1="62797" y1="44609" x2="62797" y2="44609"/>
                        </a14:backgroundRemoval>
                      </a14:imgEffect>
                    </a14:imgLayer>
                  </a14:imgProps>
                </a:ext>
                <a:ext uri="{28A0092B-C50C-407E-A947-70E740481C1C}">
                  <a14:useLocalDpi xmlns:a14="http://schemas.microsoft.com/office/drawing/2010/main" val="0"/>
                </a:ext>
              </a:extLst>
            </a:blip>
            <a:srcRect/>
            <a:stretch>
              <a:fillRect/>
            </a:stretch>
          </p:blipFill>
          <p:spPr bwMode="auto">
            <a:xfrm>
              <a:off x="10089717" y="6221739"/>
              <a:ext cx="910157" cy="567948"/>
            </a:xfrm>
            <a:prstGeom prst="rect">
              <a:avLst/>
            </a:prstGeom>
            <a:noFill/>
            <a:extLst>
              <a:ext uri="{909E8E84-426E-40DD-AFC4-6F175D3DCCD1}">
                <a14:hiddenFill xmlns:a14="http://schemas.microsoft.com/office/drawing/2010/main">
                  <a:solidFill>
                    <a:srgbClr val="FFFFFF"/>
                  </a:solidFill>
                </a14:hiddenFill>
              </a:ext>
            </a:extLst>
          </p:spPr>
        </p:pic>
        <p:pic>
          <p:nvPicPr>
            <p:cNvPr id="26" name="그림 25">
              <a:extLst>
                <a:ext uri="{FF2B5EF4-FFF2-40B4-BE49-F238E27FC236}">
                  <a16:creationId xmlns:a16="http://schemas.microsoft.com/office/drawing/2014/main" id="{FD394737-64EE-BFE8-5554-F95762D1704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043" b="89894" l="3791" r="96931">
                          <a14:foregroundMark x1="56679" y1="17553" x2="56679" y2="17553"/>
                          <a14:foregroundMark x1="61913" y1="72872" x2="61913" y2="72872"/>
                          <a14:foregroundMark x1="94404" y1="39362" x2="94404" y2="39362"/>
                          <a14:foregroundMark x1="43141" y1="43085" x2="43141" y2="43085"/>
                          <a14:foregroundMark x1="17690" y1="77660" x2="17690" y2="77660"/>
                          <a14:foregroundMark x1="8664" y1="38298" x2="8664" y2="38298"/>
                          <a14:foregroundMark x1="3791" y1="82447" x2="3791" y2="82447"/>
                          <a14:foregroundMark x1="55776" y1="37766" x2="55776" y2="37766"/>
                          <a14:foregroundMark x1="61191" y1="71277" x2="61191" y2="71277"/>
                          <a14:foregroundMark x1="61913" y1="77660" x2="61913" y2="77660"/>
                          <a14:foregroundMark x1="70036" y1="65426" x2="70036" y2="65426"/>
                          <a14:foregroundMark x1="80144" y1="76064" x2="80144" y2="76064"/>
                          <a14:foregroundMark x1="79783" y1="71809" x2="79783" y2="71809"/>
                          <a14:foregroundMark x1="61552" y1="80851" x2="61552" y2="80851"/>
                          <a14:foregroundMark x1="44946" y1="75000" x2="44946" y2="75000"/>
                          <a14:foregroundMark x1="96931" y1="33511" x2="96931" y2="33511"/>
                          <a14:foregroundMark x1="79061" y1="54787" x2="79061" y2="54787"/>
                          <a14:foregroundMark x1="74910" y1="28723" x2="80686" y2="64894"/>
                          <a14:foregroundMark x1="80686" y1="64894" x2="80686" y2="72872"/>
                        </a14:backgroundRemoval>
                      </a14:imgEffect>
                    </a14:imgLayer>
                  </a14:imgProps>
                </a:ext>
              </a:extLst>
            </a:blip>
            <a:stretch>
              <a:fillRect/>
            </a:stretch>
          </p:blipFill>
          <p:spPr>
            <a:xfrm>
              <a:off x="8619982" y="6244902"/>
              <a:ext cx="1337939" cy="454030"/>
            </a:xfrm>
            <a:prstGeom prst="rect">
              <a:avLst/>
            </a:prstGeom>
          </p:spPr>
        </p:pic>
        <p:sp>
          <p:nvSpPr>
            <p:cNvPr id="27" name="TextBox 26">
              <a:extLst>
                <a:ext uri="{FF2B5EF4-FFF2-40B4-BE49-F238E27FC236}">
                  <a16:creationId xmlns:a16="http://schemas.microsoft.com/office/drawing/2014/main" id="{0529DDCB-BDFD-B637-1906-38EA84DE0905}"/>
                </a:ext>
              </a:extLst>
            </p:cNvPr>
            <p:cNvSpPr txBox="1"/>
            <p:nvPr/>
          </p:nvSpPr>
          <p:spPr>
            <a:xfrm>
              <a:off x="10745337" y="6376867"/>
              <a:ext cx="1446663" cy="307777"/>
            </a:xfrm>
            <a:prstGeom prst="rect">
              <a:avLst/>
            </a:prstGeom>
            <a:noFill/>
          </p:spPr>
          <p:txBody>
            <a:bodyPr wrap="square" rtlCol="0">
              <a:spAutoFit/>
            </a:bodyPr>
            <a:lstStyle/>
            <a:p>
              <a:r>
                <a:rPr kumimoji="1" lang="en-US" altLang="ko-KR" sz="1400" b="1" dirty="0">
                  <a:solidFill>
                    <a:schemeClr val="tx1">
                      <a:lumMod val="65000"/>
                      <a:lumOff val="35000"/>
                    </a:schemeClr>
                  </a:solidFill>
                  <a:latin typeface="PT Mono" panose="02060509020205020204" pitchFamily="49" charset="0"/>
                  <a:cs typeface="Noto Sans Kannada" panose="020B0502040504020204" pitchFamily="34" charset="0"/>
                </a:rPr>
                <a:t>Midjourney</a:t>
              </a:r>
              <a:endParaRPr kumimoji="1" lang="ko-KR" altLang="en-US" sz="1400" b="1" dirty="0">
                <a:solidFill>
                  <a:schemeClr val="tx1">
                    <a:lumMod val="65000"/>
                    <a:lumOff val="35000"/>
                  </a:schemeClr>
                </a:solidFill>
                <a:latin typeface="PT Mono" panose="02060509020205020204" pitchFamily="49" charset="0"/>
                <a:cs typeface="Noto Sans Kannada" panose="020B0502040504020204" pitchFamily="34" charset="0"/>
              </a:endParaRPr>
            </a:p>
          </p:txBody>
        </p:sp>
        <p:sp>
          <p:nvSpPr>
            <p:cNvPr id="29" name="TextBox 28">
              <a:extLst>
                <a:ext uri="{FF2B5EF4-FFF2-40B4-BE49-F238E27FC236}">
                  <a16:creationId xmlns:a16="http://schemas.microsoft.com/office/drawing/2014/main" id="{43E761B8-0EA4-BFCE-5551-BEE8837F7E9E}"/>
                </a:ext>
              </a:extLst>
            </p:cNvPr>
            <p:cNvSpPr txBox="1"/>
            <p:nvPr/>
          </p:nvSpPr>
          <p:spPr>
            <a:xfrm>
              <a:off x="8489721" y="6156296"/>
              <a:ext cx="339842" cy="276999"/>
            </a:xfrm>
            <a:prstGeom prst="rect">
              <a:avLst/>
            </a:prstGeom>
            <a:noFill/>
          </p:spPr>
          <p:txBody>
            <a:bodyPr wrap="square" rtlCol="0">
              <a:spAutoFit/>
            </a:bodyPr>
            <a:lstStyle/>
            <a:p>
              <a:pPr algn="ctr"/>
              <a:r>
                <a:rPr kumimoji="1" lang="en-US" altLang="ko-KR" sz="1200" dirty="0">
                  <a:solidFill>
                    <a:schemeClr val="tx1">
                      <a:lumMod val="50000"/>
                      <a:lumOff val="50000"/>
                    </a:schemeClr>
                  </a:solidFill>
                  <a:latin typeface="Noto Sans Kannada" panose="020B0502040504020204" pitchFamily="34" charset="0"/>
                  <a:cs typeface="Noto Sans Kannada" panose="020B0502040504020204" pitchFamily="34" charset="0"/>
                </a:rPr>
                <a:t>1</a:t>
              </a:r>
              <a:endParaRPr kumimoji="1" lang="ko-KR" altLang="en-US" sz="1200" dirty="0">
                <a:solidFill>
                  <a:schemeClr val="tx1">
                    <a:lumMod val="50000"/>
                    <a:lumOff val="50000"/>
                  </a:schemeClr>
                </a:solidFill>
                <a:latin typeface="Noto Sans Kannada" panose="020B0502040504020204" pitchFamily="34" charset="0"/>
                <a:cs typeface="Noto Sans Kannada" panose="020B0502040504020204" pitchFamily="34" charset="0"/>
              </a:endParaRPr>
            </a:p>
          </p:txBody>
        </p:sp>
      </p:grpSp>
      <p:sp>
        <p:nvSpPr>
          <p:cNvPr id="28" name="TextBox 27">
            <a:extLst>
              <a:ext uri="{FF2B5EF4-FFF2-40B4-BE49-F238E27FC236}">
                <a16:creationId xmlns:a16="http://schemas.microsoft.com/office/drawing/2014/main" id="{F51C0C25-A46D-1EF0-E969-A716DD36D3C6}"/>
              </a:ext>
            </a:extLst>
          </p:cNvPr>
          <p:cNvSpPr txBox="1"/>
          <p:nvPr/>
        </p:nvSpPr>
        <p:spPr>
          <a:xfrm>
            <a:off x="431858" y="205262"/>
            <a:ext cx="3812757" cy="830997"/>
          </a:xfrm>
          <a:prstGeom prst="rect">
            <a:avLst/>
          </a:prstGeom>
          <a:noFill/>
        </p:spPr>
        <p:txBody>
          <a:bodyPr wrap="square" rtlCol="0">
            <a:spAutoFit/>
          </a:bodyPr>
          <a:lstStyle/>
          <a:p>
            <a:pPr algn="ctr"/>
            <a:r>
              <a:rPr kumimoji="1" lang="en-US" altLang="ko-KR" sz="4800" b="1" dirty="0">
                <a:solidFill>
                  <a:srgbClr val="525FE1"/>
                </a:solidFill>
                <a:latin typeface="Noto Sans Batak" panose="020B0502040504020204" pitchFamily="34" charset="0"/>
                <a:ea typeface="AppleGothic" pitchFamily="2" charset="-127"/>
                <a:cs typeface="Calibri" panose="020F0502020204030204" pitchFamily="34" charset="0"/>
              </a:rPr>
              <a:t>Find the Bot!</a:t>
            </a:r>
            <a:endParaRPr kumimoji="1" lang="ko-KR" altLang="en-US" sz="4800" b="1" dirty="0">
              <a:solidFill>
                <a:srgbClr val="525FE1"/>
              </a:solidFill>
              <a:latin typeface="Noto Sans Batak" panose="020B0502040504020204" pitchFamily="34" charset="0"/>
              <a:ea typeface="AppleGothic" pitchFamily="2" charset="-127"/>
              <a:cs typeface="Calibri" panose="020F0502020204030204" pitchFamily="34" charset="0"/>
            </a:endParaRPr>
          </a:p>
        </p:txBody>
      </p:sp>
      <p:sp>
        <p:nvSpPr>
          <p:cNvPr id="30" name="직각 삼각형[R] 29">
            <a:extLst>
              <a:ext uri="{FF2B5EF4-FFF2-40B4-BE49-F238E27FC236}">
                <a16:creationId xmlns:a16="http://schemas.microsoft.com/office/drawing/2014/main" id="{31C34083-5CCA-0DE9-3F73-61FC1BFDF3A9}"/>
              </a:ext>
            </a:extLst>
          </p:cNvPr>
          <p:cNvSpPr/>
          <p:nvPr/>
        </p:nvSpPr>
        <p:spPr>
          <a:xfrm rot="5400000">
            <a:off x="537746" y="181995"/>
            <a:ext cx="148709" cy="154868"/>
          </a:xfrm>
          <a:prstGeom prst="rtTriangle">
            <a:avLst/>
          </a:prstGeom>
          <a:solidFill>
            <a:srgbClr val="525FE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nvGrpSpPr>
          <p:cNvPr id="32" name="그룹 31">
            <a:extLst>
              <a:ext uri="{FF2B5EF4-FFF2-40B4-BE49-F238E27FC236}">
                <a16:creationId xmlns:a16="http://schemas.microsoft.com/office/drawing/2014/main" id="{6AA07553-6C9C-B04D-C977-CD36A898F028}"/>
              </a:ext>
            </a:extLst>
          </p:cNvPr>
          <p:cNvGrpSpPr/>
          <p:nvPr/>
        </p:nvGrpSpPr>
        <p:grpSpPr>
          <a:xfrm>
            <a:off x="612620" y="2440639"/>
            <a:ext cx="10440014" cy="369332"/>
            <a:chOff x="1028654" y="1086620"/>
            <a:chExt cx="10440014" cy="369332"/>
          </a:xfrm>
        </p:grpSpPr>
        <p:sp>
          <p:nvSpPr>
            <p:cNvPr id="31" name="TextBox 30">
              <a:extLst>
                <a:ext uri="{FF2B5EF4-FFF2-40B4-BE49-F238E27FC236}">
                  <a16:creationId xmlns:a16="http://schemas.microsoft.com/office/drawing/2014/main" id="{BB165CB1-A645-90A3-F7F8-41F93333D4AC}"/>
                </a:ext>
              </a:extLst>
            </p:cNvPr>
            <p:cNvSpPr txBox="1"/>
            <p:nvPr/>
          </p:nvSpPr>
          <p:spPr>
            <a:xfrm>
              <a:off x="1397986" y="1086620"/>
              <a:ext cx="10070682" cy="369332"/>
            </a:xfrm>
            <a:prstGeom prst="rect">
              <a:avLst/>
            </a:prstGeom>
            <a:noFill/>
          </p:spPr>
          <p:txBody>
            <a:bodyPr wrap="square" rtlCol="0">
              <a:spAutoFit/>
            </a:bodyPr>
            <a:lstStyle/>
            <a:p>
              <a:r>
                <a:rPr kumimoji="1" lang="en-US" altLang="ko-KR" dirty="0">
                  <a:solidFill>
                    <a:srgbClr val="F86F03"/>
                  </a:solidFill>
                  <a:latin typeface="Noto Sans Kannada" panose="020B0502040504020204" pitchFamily="34" charset="0"/>
                  <a:ea typeface="AppleGothic" pitchFamily="2" charset="-127"/>
                  <a:cs typeface="Noto Sans Kannada" panose="020B0502040504020204" pitchFamily="34" charset="0"/>
                </a:rPr>
                <a:t>Project page: https://github.com/diag-dgist/FindtheBot</a:t>
              </a:r>
              <a:endParaRPr kumimoji="1" lang="ko-KR" altLang="en-US" dirty="0">
                <a:solidFill>
                  <a:srgbClr val="F86F03"/>
                </a:solidFill>
                <a:latin typeface="Noto Sans Kannada" panose="020B0502040504020204" pitchFamily="34" charset="0"/>
                <a:ea typeface="AppleGothic" pitchFamily="2" charset="-127"/>
                <a:cs typeface="Noto Sans Kannada" panose="020B0502040504020204" pitchFamily="34" charset="0"/>
              </a:endParaRPr>
            </a:p>
          </p:txBody>
        </p:sp>
        <p:pic>
          <p:nvPicPr>
            <p:cNvPr id="16386" name="Picture 2" descr="GitHub - Wikipedia">
              <a:extLst>
                <a:ext uri="{FF2B5EF4-FFF2-40B4-BE49-F238E27FC236}">
                  <a16:creationId xmlns:a16="http://schemas.microsoft.com/office/drawing/2014/main" id="{DB2180DB-18B7-EAEF-39C5-CC5792585F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8654" y="1086620"/>
              <a:ext cx="369332" cy="36933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슬라이드 번호 개체 틀 1">
            <a:extLst>
              <a:ext uri="{FF2B5EF4-FFF2-40B4-BE49-F238E27FC236}">
                <a16:creationId xmlns:a16="http://schemas.microsoft.com/office/drawing/2014/main" id="{918249A8-A638-99B7-E341-65F5C932401D}"/>
              </a:ext>
            </a:extLst>
          </p:cNvPr>
          <p:cNvSpPr>
            <a:spLocks noGrp="1"/>
          </p:cNvSpPr>
          <p:nvPr>
            <p:ph type="sldNum" sz="quarter" idx="12"/>
          </p:nvPr>
        </p:nvSpPr>
        <p:spPr/>
        <p:txBody>
          <a:bodyPr/>
          <a:lstStyle/>
          <a:p>
            <a:fld id="{633585DC-F2A3-834D-ABF3-456A4245D92B}" type="slidenum">
              <a:rPr kumimoji="1" lang="ko-KR" altLang="en-US" smtClean="0"/>
              <a:t>34</a:t>
            </a:fld>
            <a:endParaRPr kumimoji="1" lang="ko-KR" altLang="en-US"/>
          </a:p>
        </p:txBody>
      </p:sp>
    </p:spTree>
    <p:extLst>
      <p:ext uri="{BB962C8B-B14F-4D97-AF65-F5344CB8AC3E}">
        <p14:creationId xmlns:p14="http://schemas.microsoft.com/office/powerpoint/2010/main" val="2176220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직사각형 21">
            <a:extLst>
              <a:ext uri="{FF2B5EF4-FFF2-40B4-BE49-F238E27FC236}">
                <a16:creationId xmlns:a16="http://schemas.microsoft.com/office/drawing/2014/main" id="{71693EFE-277D-9596-BEAC-94D4BE693A12}"/>
              </a:ext>
            </a:extLst>
          </p:cNvPr>
          <p:cNvSpPr/>
          <p:nvPr/>
        </p:nvSpPr>
        <p:spPr>
          <a:xfrm>
            <a:off x="2230552" y="1692595"/>
            <a:ext cx="7730891" cy="4520918"/>
          </a:xfrm>
          <a:custGeom>
            <a:avLst/>
            <a:gdLst>
              <a:gd name="connsiteX0" fmla="*/ 0 w 7730891"/>
              <a:gd name="connsiteY0" fmla="*/ 0 h 4520918"/>
              <a:gd name="connsiteX1" fmla="*/ 566932 w 7730891"/>
              <a:gd name="connsiteY1" fmla="*/ 0 h 4520918"/>
              <a:gd name="connsiteX2" fmla="*/ 979246 w 7730891"/>
              <a:gd name="connsiteY2" fmla="*/ 0 h 4520918"/>
              <a:gd name="connsiteX3" fmla="*/ 1778105 w 7730891"/>
              <a:gd name="connsiteY3" fmla="*/ 0 h 4520918"/>
              <a:gd name="connsiteX4" fmla="*/ 2345037 w 7730891"/>
              <a:gd name="connsiteY4" fmla="*/ 0 h 4520918"/>
              <a:gd name="connsiteX5" fmla="*/ 2911969 w 7730891"/>
              <a:gd name="connsiteY5" fmla="*/ 0 h 4520918"/>
              <a:gd name="connsiteX6" fmla="*/ 3710828 w 7730891"/>
              <a:gd name="connsiteY6" fmla="*/ 0 h 4520918"/>
              <a:gd name="connsiteX7" fmla="*/ 4200451 w 7730891"/>
              <a:gd name="connsiteY7" fmla="*/ 0 h 4520918"/>
              <a:gd name="connsiteX8" fmla="*/ 4999310 w 7730891"/>
              <a:gd name="connsiteY8" fmla="*/ 0 h 4520918"/>
              <a:gd name="connsiteX9" fmla="*/ 5798168 w 7730891"/>
              <a:gd name="connsiteY9" fmla="*/ 0 h 4520918"/>
              <a:gd name="connsiteX10" fmla="*/ 6442409 w 7730891"/>
              <a:gd name="connsiteY10" fmla="*/ 0 h 4520918"/>
              <a:gd name="connsiteX11" fmla="*/ 7730891 w 7730891"/>
              <a:gd name="connsiteY11" fmla="*/ 0 h 4520918"/>
              <a:gd name="connsiteX12" fmla="*/ 7730891 w 7730891"/>
              <a:gd name="connsiteY12" fmla="*/ 600636 h 4520918"/>
              <a:gd name="connsiteX13" fmla="*/ 7730891 w 7730891"/>
              <a:gd name="connsiteY13" fmla="*/ 1110854 h 4520918"/>
              <a:gd name="connsiteX14" fmla="*/ 7730891 w 7730891"/>
              <a:gd name="connsiteY14" fmla="*/ 1756700 h 4520918"/>
              <a:gd name="connsiteX15" fmla="*/ 7730891 w 7730891"/>
              <a:gd name="connsiteY15" fmla="*/ 2402545 h 4520918"/>
              <a:gd name="connsiteX16" fmla="*/ 7730891 w 7730891"/>
              <a:gd name="connsiteY16" fmla="*/ 3048390 h 4520918"/>
              <a:gd name="connsiteX17" fmla="*/ 7730891 w 7730891"/>
              <a:gd name="connsiteY17" fmla="*/ 3739445 h 4520918"/>
              <a:gd name="connsiteX18" fmla="*/ 7730891 w 7730891"/>
              <a:gd name="connsiteY18" fmla="*/ 4520918 h 4520918"/>
              <a:gd name="connsiteX19" fmla="*/ 7009341 w 7730891"/>
              <a:gd name="connsiteY19" fmla="*/ 4520918 h 4520918"/>
              <a:gd name="connsiteX20" fmla="*/ 6519718 w 7730891"/>
              <a:gd name="connsiteY20" fmla="*/ 4520918 h 4520918"/>
              <a:gd name="connsiteX21" fmla="*/ 5720859 w 7730891"/>
              <a:gd name="connsiteY21" fmla="*/ 4520918 h 4520918"/>
              <a:gd name="connsiteX22" fmla="*/ 5076618 w 7730891"/>
              <a:gd name="connsiteY22" fmla="*/ 4520918 h 4520918"/>
              <a:gd name="connsiteX23" fmla="*/ 4586995 w 7730891"/>
              <a:gd name="connsiteY23" fmla="*/ 4520918 h 4520918"/>
              <a:gd name="connsiteX24" fmla="*/ 3942754 w 7730891"/>
              <a:gd name="connsiteY24" fmla="*/ 4520918 h 4520918"/>
              <a:gd name="connsiteX25" fmla="*/ 3530440 w 7730891"/>
              <a:gd name="connsiteY25" fmla="*/ 4520918 h 4520918"/>
              <a:gd name="connsiteX26" fmla="*/ 3118126 w 7730891"/>
              <a:gd name="connsiteY26" fmla="*/ 4520918 h 4520918"/>
              <a:gd name="connsiteX27" fmla="*/ 2473885 w 7730891"/>
              <a:gd name="connsiteY27" fmla="*/ 4520918 h 4520918"/>
              <a:gd name="connsiteX28" fmla="*/ 1984262 w 7730891"/>
              <a:gd name="connsiteY28" fmla="*/ 4520918 h 4520918"/>
              <a:gd name="connsiteX29" fmla="*/ 1262712 w 7730891"/>
              <a:gd name="connsiteY29" fmla="*/ 4520918 h 4520918"/>
              <a:gd name="connsiteX30" fmla="*/ 773089 w 7730891"/>
              <a:gd name="connsiteY30" fmla="*/ 4520918 h 4520918"/>
              <a:gd name="connsiteX31" fmla="*/ 0 w 7730891"/>
              <a:gd name="connsiteY31" fmla="*/ 4520918 h 4520918"/>
              <a:gd name="connsiteX32" fmla="*/ 0 w 7730891"/>
              <a:gd name="connsiteY32" fmla="*/ 4010700 h 4520918"/>
              <a:gd name="connsiteX33" fmla="*/ 0 w 7730891"/>
              <a:gd name="connsiteY33" fmla="*/ 3455273 h 4520918"/>
              <a:gd name="connsiteX34" fmla="*/ 0 w 7730891"/>
              <a:gd name="connsiteY34" fmla="*/ 2764218 h 4520918"/>
              <a:gd name="connsiteX35" fmla="*/ 0 w 7730891"/>
              <a:gd name="connsiteY35" fmla="*/ 2027955 h 4520918"/>
              <a:gd name="connsiteX36" fmla="*/ 0 w 7730891"/>
              <a:gd name="connsiteY36" fmla="*/ 1427318 h 4520918"/>
              <a:gd name="connsiteX37" fmla="*/ 0 w 7730891"/>
              <a:gd name="connsiteY37" fmla="*/ 691055 h 4520918"/>
              <a:gd name="connsiteX38" fmla="*/ 0 w 7730891"/>
              <a:gd name="connsiteY38" fmla="*/ 0 h 452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30891" h="4520918" extrusionOk="0">
                <a:moveTo>
                  <a:pt x="0" y="0"/>
                </a:moveTo>
                <a:cubicBezTo>
                  <a:pt x="150750" y="-1282"/>
                  <a:pt x="312569" y="-2968"/>
                  <a:pt x="566932" y="0"/>
                </a:cubicBezTo>
                <a:cubicBezTo>
                  <a:pt x="821295" y="2968"/>
                  <a:pt x="775942" y="14130"/>
                  <a:pt x="979246" y="0"/>
                </a:cubicBezTo>
                <a:cubicBezTo>
                  <a:pt x="1182550" y="-14130"/>
                  <a:pt x="1393959" y="9386"/>
                  <a:pt x="1778105" y="0"/>
                </a:cubicBezTo>
                <a:cubicBezTo>
                  <a:pt x="2162251" y="-9386"/>
                  <a:pt x="2094227" y="3145"/>
                  <a:pt x="2345037" y="0"/>
                </a:cubicBezTo>
                <a:cubicBezTo>
                  <a:pt x="2595847" y="-3145"/>
                  <a:pt x="2672020" y="8319"/>
                  <a:pt x="2911969" y="0"/>
                </a:cubicBezTo>
                <a:cubicBezTo>
                  <a:pt x="3151918" y="-8319"/>
                  <a:pt x="3506205" y="16557"/>
                  <a:pt x="3710828" y="0"/>
                </a:cubicBezTo>
                <a:cubicBezTo>
                  <a:pt x="3915451" y="-16557"/>
                  <a:pt x="4017810" y="8230"/>
                  <a:pt x="4200451" y="0"/>
                </a:cubicBezTo>
                <a:cubicBezTo>
                  <a:pt x="4383092" y="-8230"/>
                  <a:pt x="4771663" y="11459"/>
                  <a:pt x="4999310" y="0"/>
                </a:cubicBezTo>
                <a:cubicBezTo>
                  <a:pt x="5226957" y="-11459"/>
                  <a:pt x="5459326" y="-24785"/>
                  <a:pt x="5798168" y="0"/>
                </a:cubicBezTo>
                <a:cubicBezTo>
                  <a:pt x="6137010" y="24785"/>
                  <a:pt x="6227161" y="-13182"/>
                  <a:pt x="6442409" y="0"/>
                </a:cubicBezTo>
                <a:cubicBezTo>
                  <a:pt x="6657657" y="13182"/>
                  <a:pt x="7245487" y="63724"/>
                  <a:pt x="7730891" y="0"/>
                </a:cubicBezTo>
                <a:cubicBezTo>
                  <a:pt x="7716791" y="178287"/>
                  <a:pt x="7731157" y="398355"/>
                  <a:pt x="7730891" y="600636"/>
                </a:cubicBezTo>
                <a:cubicBezTo>
                  <a:pt x="7730625" y="802917"/>
                  <a:pt x="7748647" y="900714"/>
                  <a:pt x="7730891" y="1110854"/>
                </a:cubicBezTo>
                <a:cubicBezTo>
                  <a:pt x="7713135" y="1320994"/>
                  <a:pt x="7734768" y="1551359"/>
                  <a:pt x="7730891" y="1756700"/>
                </a:cubicBezTo>
                <a:cubicBezTo>
                  <a:pt x="7727014" y="1962041"/>
                  <a:pt x="7725010" y="2150280"/>
                  <a:pt x="7730891" y="2402545"/>
                </a:cubicBezTo>
                <a:cubicBezTo>
                  <a:pt x="7736772" y="2654811"/>
                  <a:pt x="7756203" y="2833505"/>
                  <a:pt x="7730891" y="3048390"/>
                </a:cubicBezTo>
                <a:cubicBezTo>
                  <a:pt x="7705579" y="3263275"/>
                  <a:pt x="7710516" y="3574848"/>
                  <a:pt x="7730891" y="3739445"/>
                </a:cubicBezTo>
                <a:cubicBezTo>
                  <a:pt x="7751266" y="3904042"/>
                  <a:pt x="7741983" y="4263752"/>
                  <a:pt x="7730891" y="4520918"/>
                </a:cubicBezTo>
                <a:cubicBezTo>
                  <a:pt x="7509049" y="4536362"/>
                  <a:pt x="7335940" y="4551303"/>
                  <a:pt x="7009341" y="4520918"/>
                </a:cubicBezTo>
                <a:cubicBezTo>
                  <a:pt x="6682742" y="4490534"/>
                  <a:pt x="6740988" y="4517850"/>
                  <a:pt x="6519718" y="4520918"/>
                </a:cubicBezTo>
                <a:cubicBezTo>
                  <a:pt x="6298448" y="4523986"/>
                  <a:pt x="5960584" y="4552369"/>
                  <a:pt x="5720859" y="4520918"/>
                </a:cubicBezTo>
                <a:cubicBezTo>
                  <a:pt x="5481134" y="4489467"/>
                  <a:pt x="5226746" y="4543947"/>
                  <a:pt x="5076618" y="4520918"/>
                </a:cubicBezTo>
                <a:cubicBezTo>
                  <a:pt x="4926490" y="4497889"/>
                  <a:pt x="4684956" y="4497978"/>
                  <a:pt x="4586995" y="4520918"/>
                </a:cubicBezTo>
                <a:cubicBezTo>
                  <a:pt x="4489034" y="4543858"/>
                  <a:pt x="4147036" y="4548047"/>
                  <a:pt x="3942754" y="4520918"/>
                </a:cubicBezTo>
                <a:cubicBezTo>
                  <a:pt x="3738472" y="4493789"/>
                  <a:pt x="3620880" y="4540634"/>
                  <a:pt x="3530440" y="4520918"/>
                </a:cubicBezTo>
                <a:cubicBezTo>
                  <a:pt x="3440000" y="4501202"/>
                  <a:pt x="3317039" y="4534732"/>
                  <a:pt x="3118126" y="4520918"/>
                </a:cubicBezTo>
                <a:cubicBezTo>
                  <a:pt x="2919213" y="4507104"/>
                  <a:pt x="2614224" y="4550491"/>
                  <a:pt x="2473885" y="4520918"/>
                </a:cubicBezTo>
                <a:cubicBezTo>
                  <a:pt x="2333546" y="4491345"/>
                  <a:pt x="2183576" y="4503148"/>
                  <a:pt x="1984262" y="4520918"/>
                </a:cubicBezTo>
                <a:cubicBezTo>
                  <a:pt x="1784948" y="4538688"/>
                  <a:pt x="1429687" y="4547868"/>
                  <a:pt x="1262712" y="4520918"/>
                </a:cubicBezTo>
                <a:cubicBezTo>
                  <a:pt x="1095737" y="4493969"/>
                  <a:pt x="935823" y="4517112"/>
                  <a:pt x="773089" y="4520918"/>
                </a:cubicBezTo>
                <a:cubicBezTo>
                  <a:pt x="610355" y="4524724"/>
                  <a:pt x="259522" y="4546807"/>
                  <a:pt x="0" y="4520918"/>
                </a:cubicBezTo>
                <a:cubicBezTo>
                  <a:pt x="18167" y="4350653"/>
                  <a:pt x="5616" y="4160785"/>
                  <a:pt x="0" y="4010700"/>
                </a:cubicBezTo>
                <a:cubicBezTo>
                  <a:pt x="-5616" y="3860615"/>
                  <a:pt x="15774" y="3660005"/>
                  <a:pt x="0" y="3455273"/>
                </a:cubicBezTo>
                <a:cubicBezTo>
                  <a:pt x="-15774" y="3250541"/>
                  <a:pt x="14065" y="3045583"/>
                  <a:pt x="0" y="2764218"/>
                </a:cubicBezTo>
                <a:cubicBezTo>
                  <a:pt x="-14065" y="2482853"/>
                  <a:pt x="23424" y="2304918"/>
                  <a:pt x="0" y="2027955"/>
                </a:cubicBezTo>
                <a:cubicBezTo>
                  <a:pt x="-23424" y="1750992"/>
                  <a:pt x="-14174" y="1690339"/>
                  <a:pt x="0" y="1427318"/>
                </a:cubicBezTo>
                <a:cubicBezTo>
                  <a:pt x="14174" y="1164297"/>
                  <a:pt x="-29897" y="967965"/>
                  <a:pt x="0" y="691055"/>
                </a:cubicBezTo>
                <a:cubicBezTo>
                  <a:pt x="29897" y="414145"/>
                  <a:pt x="-10830" y="250263"/>
                  <a:pt x="0" y="0"/>
                </a:cubicBezTo>
                <a:close/>
              </a:path>
            </a:pathLst>
          </a:custGeom>
          <a:noFill/>
          <a:ln w="47625">
            <a:solidFill>
              <a:schemeClr val="bg2">
                <a:lumMod val="90000"/>
              </a:schemeClr>
            </a:solidFill>
            <a:prstDash val="dash"/>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842573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Who Needs FER</a:t>
            </a:r>
            <a:r>
              <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rPr>
              <a:t> </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Training?</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Motivation</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4</a:t>
            </a:fld>
            <a:endParaRPr kumimoji="1" lang="ko-KR" altLang="en-US"/>
          </a:p>
        </p:txBody>
      </p:sp>
      <p:grpSp>
        <p:nvGrpSpPr>
          <p:cNvPr id="20" name="그룹 19">
            <a:extLst>
              <a:ext uri="{FF2B5EF4-FFF2-40B4-BE49-F238E27FC236}">
                <a16:creationId xmlns:a16="http://schemas.microsoft.com/office/drawing/2014/main" id="{89874F6B-93B6-5316-D7A0-41D46B87B60A}"/>
              </a:ext>
            </a:extLst>
          </p:cNvPr>
          <p:cNvGrpSpPr/>
          <p:nvPr/>
        </p:nvGrpSpPr>
        <p:grpSpPr>
          <a:xfrm>
            <a:off x="2495122" y="1964609"/>
            <a:ext cx="2712775" cy="2117898"/>
            <a:chOff x="2269518" y="3706813"/>
            <a:chExt cx="2712775" cy="2117898"/>
          </a:xfrm>
        </p:grpSpPr>
        <p:pic>
          <p:nvPicPr>
            <p:cNvPr id="12" name="그림 11" descr="블랙, 어둠이(가) 표시된 사진&#10;&#10;자동 생성된 설명">
              <a:extLst>
                <a:ext uri="{FF2B5EF4-FFF2-40B4-BE49-F238E27FC236}">
                  <a16:creationId xmlns:a16="http://schemas.microsoft.com/office/drawing/2014/main" id="{59C3F6AA-40B7-D35C-E0B4-5B78A9DF8EFB}"/>
                </a:ext>
              </a:extLst>
            </p:cNvPr>
            <p:cNvPicPr>
              <a:picLocks noChangeAspect="1"/>
            </p:cNvPicPr>
            <p:nvPr/>
          </p:nvPicPr>
          <p:blipFill>
            <a:blip r:embed="rId3">
              <a:duotone>
                <a:schemeClr val="bg2">
                  <a:shade val="45000"/>
                  <a:satMod val="135000"/>
                </a:schemeClr>
                <a:prstClr val="white"/>
              </a:duotone>
            </a:blip>
            <a:stretch>
              <a:fillRect/>
            </a:stretch>
          </p:blipFill>
          <p:spPr>
            <a:xfrm>
              <a:off x="3331903" y="3706813"/>
              <a:ext cx="588007" cy="588007"/>
            </a:xfrm>
            <a:prstGeom prst="rect">
              <a:avLst/>
            </a:prstGeom>
          </p:spPr>
        </p:pic>
        <p:pic>
          <p:nvPicPr>
            <p:cNvPr id="14" name="그림 13" descr="블랙, 어둠이(가) 표시된 사진&#10;&#10;자동 생성된 설명">
              <a:extLst>
                <a:ext uri="{FF2B5EF4-FFF2-40B4-BE49-F238E27FC236}">
                  <a16:creationId xmlns:a16="http://schemas.microsoft.com/office/drawing/2014/main" id="{4BF7D8FB-8AA6-082D-260D-ED9509916972}"/>
                </a:ext>
              </a:extLst>
            </p:cNvPr>
            <p:cNvPicPr>
              <a:picLocks noChangeAspect="1"/>
            </p:cNvPicPr>
            <p:nvPr/>
          </p:nvPicPr>
          <p:blipFill>
            <a:blip r:embed="rId4">
              <a:duotone>
                <a:schemeClr val="bg2">
                  <a:shade val="45000"/>
                  <a:satMod val="135000"/>
                </a:schemeClr>
                <a:prstClr val="white"/>
              </a:duotone>
            </a:blip>
            <a:stretch>
              <a:fillRect/>
            </a:stretch>
          </p:blipFill>
          <p:spPr>
            <a:xfrm>
              <a:off x="2973670" y="4161379"/>
              <a:ext cx="1304475" cy="1304475"/>
            </a:xfrm>
            <a:prstGeom prst="rect">
              <a:avLst/>
            </a:prstGeom>
          </p:spPr>
        </p:pic>
        <p:sp>
          <p:nvSpPr>
            <p:cNvPr id="15" name="TextBox 14">
              <a:extLst>
                <a:ext uri="{FF2B5EF4-FFF2-40B4-BE49-F238E27FC236}">
                  <a16:creationId xmlns:a16="http://schemas.microsoft.com/office/drawing/2014/main" id="{F70A477A-B289-0816-26B4-095120BF9F91}"/>
                </a:ext>
              </a:extLst>
            </p:cNvPr>
            <p:cNvSpPr txBox="1"/>
            <p:nvPr/>
          </p:nvSpPr>
          <p:spPr>
            <a:xfrm>
              <a:off x="2269518" y="5378435"/>
              <a:ext cx="2712775" cy="446276"/>
            </a:xfrm>
            <a:prstGeom prst="rect">
              <a:avLst/>
            </a:prstGeom>
            <a:noFill/>
          </p:spPr>
          <p:txBody>
            <a:bodyPr wrap="square" rtlCol="0">
              <a:spAutoFit/>
            </a:bodyPr>
            <a:lstStyle/>
            <a:p>
              <a:pPr algn="ctr"/>
              <a:r>
                <a:rPr kumimoji="1" lang="en-US" altLang="ko-KR" sz="2300" b="1" dirty="0">
                  <a:solidFill>
                    <a:schemeClr val="tx1">
                      <a:lumMod val="50000"/>
                      <a:lumOff val="50000"/>
                    </a:schemeClr>
                  </a:solidFill>
                  <a:latin typeface="Noto Sans Batak" panose="020B0502040504020204" pitchFamily="34" charset="0"/>
                  <a:cs typeface="Noto Sans Kannada" panose="020B0502040504020204" pitchFamily="34" charset="0"/>
                </a:rPr>
                <a:t>Clinical Populations</a:t>
              </a:r>
              <a:endParaRPr kumimoji="1" lang="ko-KR" altLang="en-US" sz="2300" b="1" dirty="0">
                <a:solidFill>
                  <a:schemeClr val="tx1">
                    <a:lumMod val="50000"/>
                    <a:lumOff val="50000"/>
                  </a:schemeClr>
                </a:solidFill>
                <a:latin typeface="Noto Sans Batak" panose="020B0502040504020204" pitchFamily="34" charset="0"/>
                <a:cs typeface="Noto Sans Kannada" panose="020B0502040504020204" pitchFamily="34" charset="0"/>
              </a:endParaRPr>
            </a:p>
          </p:txBody>
        </p:sp>
      </p:grpSp>
      <p:grpSp>
        <p:nvGrpSpPr>
          <p:cNvPr id="21" name="그룹 20">
            <a:extLst>
              <a:ext uri="{FF2B5EF4-FFF2-40B4-BE49-F238E27FC236}">
                <a16:creationId xmlns:a16="http://schemas.microsoft.com/office/drawing/2014/main" id="{A434B033-7F4B-22BE-081F-A1132263D9FC}"/>
              </a:ext>
            </a:extLst>
          </p:cNvPr>
          <p:cNvGrpSpPr/>
          <p:nvPr/>
        </p:nvGrpSpPr>
        <p:grpSpPr>
          <a:xfrm>
            <a:off x="7138027" y="2425042"/>
            <a:ext cx="2234509" cy="1663508"/>
            <a:chOff x="7029820" y="4158596"/>
            <a:chExt cx="2234509" cy="1663508"/>
          </a:xfrm>
        </p:grpSpPr>
        <p:pic>
          <p:nvPicPr>
            <p:cNvPr id="5" name="그림 4" descr="블랙, 어둠이(가) 표시된 사진&#10;&#10;자동 생성된 설명">
              <a:extLst>
                <a:ext uri="{FF2B5EF4-FFF2-40B4-BE49-F238E27FC236}">
                  <a16:creationId xmlns:a16="http://schemas.microsoft.com/office/drawing/2014/main" id="{F5F7C285-C8D6-C096-FB7E-8B64F679AB3A}"/>
                </a:ext>
              </a:extLst>
            </p:cNvPr>
            <p:cNvPicPr>
              <a:picLocks noChangeAspect="1"/>
            </p:cNvPicPr>
            <p:nvPr/>
          </p:nvPicPr>
          <p:blipFill>
            <a:blip r:embed="rId5">
              <a:duotone>
                <a:schemeClr val="bg2">
                  <a:shade val="45000"/>
                  <a:satMod val="135000"/>
                </a:schemeClr>
                <a:prstClr val="white"/>
              </a:duotone>
            </a:blip>
            <a:stretch>
              <a:fillRect/>
            </a:stretch>
          </p:blipFill>
          <p:spPr>
            <a:xfrm>
              <a:off x="8147075" y="4487604"/>
              <a:ext cx="913778" cy="913778"/>
            </a:xfrm>
            <a:prstGeom prst="rect">
              <a:avLst/>
            </a:prstGeom>
          </p:spPr>
        </p:pic>
        <p:pic>
          <p:nvPicPr>
            <p:cNvPr id="8" name="그림 7" descr="블랙, 어둠이(가) 표시된 사진&#10;&#10;자동 생성된 설명">
              <a:extLst>
                <a:ext uri="{FF2B5EF4-FFF2-40B4-BE49-F238E27FC236}">
                  <a16:creationId xmlns:a16="http://schemas.microsoft.com/office/drawing/2014/main" id="{26993107-DAFC-D37C-9D56-900F31E832D0}"/>
                </a:ext>
              </a:extLst>
            </p:cNvPr>
            <p:cNvPicPr>
              <a:picLocks noChangeAspect="1"/>
            </p:cNvPicPr>
            <p:nvPr/>
          </p:nvPicPr>
          <p:blipFill>
            <a:blip r:embed="rId6">
              <a:duotone>
                <a:schemeClr val="bg2">
                  <a:shade val="45000"/>
                  <a:satMod val="135000"/>
                </a:schemeClr>
                <a:prstClr val="white"/>
              </a:duotone>
            </a:blip>
            <a:stretch>
              <a:fillRect/>
            </a:stretch>
          </p:blipFill>
          <p:spPr>
            <a:xfrm>
              <a:off x="7456941" y="4158596"/>
              <a:ext cx="913778" cy="913778"/>
            </a:xfrm>
            <a:prstGeom prst="rect">
              <a:avLst/>
            </a:prstGeom>
          </p:spPr>
        </p:pic>
        <p:sp>
          <p:nvSpPr>
            <p:cNvPr id="16" name="TextBox 15">
              <a:extLst>
                <a:ext uri="{FF2B5EF4-FFF2-40B4-BE49-F238E27FC236}">
                  <a16:creationId xmlns:a16="http://schemas.microsoft.com/office/drawing/2014/main" id="{6005C624-8135-8C57-438A-F1ABAE28F7F5}"/>
                </a:ext>
              </a:extLst>
            </p:cNvPr>
            <p:cNvSpPr txBox="1"/>
            <p:nvPr/>
          </p:nvSpPr>
          <p:spPr>
            <a:xfrm>
              <a:off x="7029820" y="5375828"/>
              <a:ext cx="2234509" cy="446276"/>
            </a:xfrm>
            <a:prstGeom prst="rect">
              <a:avLst/>
            </a:prstGeom>
            <a:noFill/>
          </p:spPr>
          <p:txBody>
            <a:bodyPr wrap="square" rtlCol="0">
              <a:spAutoFit/>
            </a:bodyPr>
            <a:lstStyle/>
            <a:p>
              <a:pPr algn="ctr"/>
              <a:r>
                <a:rPr kumimoji="1" lang="en-US" altLang="ko-KR" sz="2300" b="1" dirty="0">
                  <a:solidFill>
                    <a:schemeClr val="tx1">
                      <a:lumMod val="50000"/>
                      <a:lumOff val="50000"/>
                    </a:schemeClr>
                  </a:solidFill>
                  <a:latin typeface="Noto Sans Batak" panose="020B0502040504020204" pitchFamily="34" charset="0"/>
                  <a:cs typeface="Noto Sans Kannada" panose="020B0502040504020204" pitchFamily="34" charset="0"/>
                </a:rPr>
                <a:t>Professionals</a:t>
              </a:r>
              <a:endParaRPr kumimoji="1" lang="ko-KR" altLang="en-US" sz="2300" b="1" dirty="0">
                <a:solidFill>
                  <a:schemeClr val="tx1">
                    <a:lumMod val="50000"/>
                    <a:lumOff val="50000"/>
                  </a:schemeClr>
                </a:solidFill>
                <a:latin typeface="Noto Sans Batak" panose="020B0502040504020204" pitchFamily="34" charset="0"/>
                <a:cs typeface="Noto Sans Kannada" panose="020B0502040504020204" pitchFamily="34" charset="0"/>
              </a:endParaRPr>
            </a:p>
          </p:txBody>
        </p:sp>
      </p:grpSp>
      <p:grpSp>
        <p:nvGrpSpPr>
          <p:cNvPr id="19" name="그룹 18">
            <a:extLst>
              <a:ext uri="{FF2B5EF4-FFF2-40B4-BE49-F238E27FC236}">
                <a16:creationId xmlns:a16="http://schemas.microsoft.com/office/drawing/2014/main" id="{345FEFEF-FB53-073A-A3C6-0850FC16D8BD}"/>
              </a:ext>
            </a:extLst>
          </p:cNvPr>
          <p:cNvGrpSpPr/>
          <p:nvPr/>
        </p:nvGrpSpPr>
        <p:grpSpPr>
          <a:xfrm>
            <a:off x="4636852" y="4044847"/>
            <a:ext cx="2825457" cy="1976167"/>
            <a:chOff x="4375380" y="1724833"/>
            <a:chExt cx="2825457" cy="1976167"/>
          </a:xfrm>
        </p:grpSpPr>
        <p:sp>
          <p:nvSpPr>
            <p:cNvPr id="24" name="TextBox 23">
              <a:extLst>
                <a:ext uri="{FF2B5EF4-FFF2-40B4-BE49-F238E27FC236}">
                  <a16:creationId xmlns:a16="http://schemas.microsoft.com/office/drawing/2014/main" id="{25533794-B4A3-4F1A-9B25-F479A74EB30F}"/>
                </a:ext>
              </a:extLst>
            </p:cNvPr>
            <p:cNvSpPr txBox="1"/>
            <p:nvPr/>
          </p:nvSpPr>
          <p:spPr>
            <a:xfrm>
              <a:off x="4375380" y="3254724"/>
              <a:ext cx="2825457" cy="446276"/>
            </a:xfrm>
            <a:prstGeom prst="rect">
              <a:avLst/>
            </a:prstGeom>
            <a:noFill/>
          </p:spPr>
          <p:txBody>
            <a:bodyPr wrap="square" rtlCol="0">
              <a:spAutoFit/>
            </a:bodyPr>
            <a:lstStyle/>
            <a:p>
              <a:pPr algn="ctr"/>
              <a:r>
                <a:rPr kumimoji="1" lang="en-US" altLang="ko-KR" sz="2300" b="1" dirty="0">
                  <a:solidFill>
                    <a:srgbClr val="00B050"/>
                  </a:solidFill>
                  <a:latin typeface="Noto Sans Batak" panose="020B0502040504020204" pitchFamily="34" charset="0"/>
                  <a:cs typeface="Noto Sans Kannada" panose="020B0502040504020204" pitchFamily="34" charset="0"/>
                </a:rPr>
                <a:t>General Populations</a:t>
              </a:r>
              <a:endParaRPr kumimoji="1" lang="ko-KR" altLang="en-US" sz="2300" b="1" dirty="0">
                <a:solidFill>
                  <a:srgbClr val="00B050"/>
                </a:solidFill>
                <a:latin typeface="Noto Sans Batak" panose="020B0502040504020204" pitchFamily="34" charset="0"/>
                <a:cs typeface="Noto Sans Kannada" panose="020B0502040504020204" pitchFamily="34" charset="0"/>
              </a:endParaRPr>
            </a:p>
          </p:txBody>
        </p:sp>
        <p:pic>
          <p:nvPicPr>
            <p:cNvPr id="18" name="그림 17" descr="블랙, 어둠이(가) 표시된 사진&#10;&#10;자동 생성된 설명">
              <a:extLst>
                <a:ext uri="{FF2B5EF4-FFF2-40B4-BE49-F238E27FC236}">
                  <a16:creationId xmlns:a16="http://schemas.microsoft.com/office/drawing/2014/main" id="{E78CB526-34BF-FD90-1E43-4570DE1D9D59}"/>
                </a:ext>
              </a:extLst>
            </p:cNvPr>
            <p:cNvPicPr>
              <a:picLocks noChangeAspect="1"/>
            </p:cNvPicPr>
            <p:nvPr/>
          </p:nvPicPr>
          <p:blipFill>
            <a:blip r:embed="rId7">
              <a:duotone>
                <a:schemeClr val="accent6">
                  <a:shade val="45000"/>
                  <a:satMod val="135000"/>
                </a:schemeClr>
                <a:prstClr val="white"/>
              </a:duotone>
            </a:blip>
            <a:stretch>
              <a:fillRect/>
            </a:stretch>
          </p:blipFill>
          <p:spPr>
            <a:xfrm>
              <a:off x="4946425" y="1724833"/>
              <a:ext cx="1776203" cy="1776203"/>
            </a:xfrm>
            <a:prstGeom prst="rect">
              <a:avLst/>
            </a:prstGeom>
          </p:spPr>
        </p:pic>
      </p:grpSp>
    </p:spTree>
    <p:extLst>
      <p:ext uri="{BB962C8B-B14F-4D97-AF65-F5344CB8AC3E}">
        <p14:creationId xmlns:p14="http://schemas.microsoft.com/office/powerpoint/2010/main" val="632963782"/>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842573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Training </a:t>
            </a:r>
            <a:r>
              <a:rPr kumimoji="1" lang="en-US" altLang="ko-KR" sz="3600" b="1" dirty="0">
                <a:solidFill>
                  <a:srgbClr val="F86F03"/>
                </a:solidFill>
                <a:latin typeface="Noto Sans Batak" panose="020B0502040504020204" pitchFamily="34" charset="0"/>
                <a:ea typeface="AppleGothic" pitchFamily="2" charset="-127"/>
                <a:cs typeface="Calibri" panose="020F0502020204030204" pitchFamily="34" charset="0"/>
              </a:rPr>
              <a:t>Interfaces</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 to Enhance Human FER</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Related Work</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5</a:t>
            </a:fld>
            <a:endParaRPr kumimoji="1" lang="ko-KR" altLang="en-US"/>
          </a:p>
        </p:txBody>
      </p:sp>
      <p:grpSp>
        <p:nvGrpSpPr>
          <p:cNvPr id="26" name="그룹 25">
            <a:extLst>
              <a:ext uri="{FF2B5EF4-FFF2-40B4-BE49-F238E27FC236}">
                <a16:creationId xmlns:a16="http://schemas.microsoft.com/office/drawing/2014/main" id="{94C6BDDC-6F0B-6B20-E254-E88F999FF8CD}"/>
              </a:ext>
            </a:extLst>
          </p:cNvPr>
          <p:cNvGrpSpPr/>
          <p:nvPr/>
        </p:nvGrpSpPr>
        <p:grpSpPr>
          <a:xfrm>
            <a:off x="1042621" y="4761240"/>
            <a:ext cx="1743531" cy="1595110"/>
            <a:chOff x="1183298" y="4467224"/>
            <a:chExt cx="1743531" cy="1595110"/>
          </a:xfrm>
        </p:grpSpPr>
        <p:pic>
          <p:nvPicPr>
            <p:cNvPr id="6" name="그림 5" descr="블랙, 어둠이(가) 표시된 사진&#10;&#10;자동 생성된 설명">
              <a:extLst>
                <a:ext uri="{FF2B5EF4-FFF2-40B4-BE49-F238E27FC236}">
                  <a16:creationId xmlns:a16="http://schemas.microsoft.com/office/drawing/2014/main" id="{EDC7BC19-90BA-5074-9E36-04B062A674E0}"/>
                </a:ext>
              </a:extLst>
            </p:cNvPr>
            <p:cNvPicPr>
              <a:picLocks noChangeAspect="1"/>
            </p:cNvPicPr>
            <p:nvPr/>
          </p:nvPicPr>
          <p:blipFill>
            <a:blip r:embed="rId3"/>
            <a:stretch>
              <a:fillRect/>
            </a:stretch>
          </p:blipFill>
          <p:spPr>
            <a:xfrm>
              <a:off x="1476238" y="4467224"/>
              <a:ext cx="1157653" cy="1157653"/>
            </a:xfrm>
            <a:prstGeom prst="rect">
              <a:avLst/>
            </a:prstGeom>
          </p:spPr>
        </p:pic>
        <p:sp>
          <p:nvSpPr>
            <p:cNvPr id="24" name="TextBox 23">
              <a:extLst>
                <a:ext uri="{FF2B5EF4-FFF2-40B4-BE49-F238E27FC236}">
                  <a16:creationId xmlns:a16="http://schemas.microsoft.com/office/drawing/2014/main" id="{25533794-B4A3-4F1A-9B25-F479A74EB30F}"/>
                </a:ext>
              </a:extLst>
            </p:cNvPr>
            <p:cNvSpPr txBox="1"/>
            <p:nvPr/>
          </p:nvSpPr>
          <p:spPr>
            <a:xfrm>
              <a:off x="1183298" y="5539114"/>
              <a:ext cx="1743531" cy="523220"/>
            </a:xfrm>
            <a:prstGeom prst="rect">
              <a:avLst/>
            </a:prstGeom>
            <a:noFill/>
          </p:spPr>
          <p:txBody>
            <a:bodyPr wrap="square" rtlCol="0">
              <a:spAutoFit/>
            </a:bodyPr>
            <a:lstStyle/>
            <a:p>
              <a:pPr algn="ctr"/>
              <a:r>
                <a:rPr kumimoji="1" lang="en-US" altLang="ko-KR" sz="2800" b="1" dirty="0">
                  <a:latin typeface="Noto Sans Batak" panose="020B0502040504020204" pitchFamily="34" charset="0"/>
                  <a:cs typeface="Noto Sans Kannada" panose="020B0502040504020204" pitchFamily="34" charset="0"/>
                </a:rPr>
                <a:t>Learner</a:t>
              </a:r>
              <a:endParaRPr kumimoji="1" lang="ko-KR" altLang="en-US" sz="2400" b="1" dirty="0">
                <a:latin typeface="Noto Sans Batak" panose="020B0502040504020204" pitchFamily="34" charset="0"/>
                <a:cs typeface="Noto Sans Kannada" panose="020B0502040504020204" pitchFamily="34" charset="0"/>
              </a:endParaRPr>
            </a:p>
          </p:txBody>
        </p:sp>
      </p:grpSp>
      <p:sp>
        <p:nvSpPr>
          <p:cNvPr id="25" name="직사각형 24">
            <a:extLst>
              <a:ext uri="{FF2B5EF4-FFF2-40B4-BE49-F238E27FC236}">
                <a16:creationId xmlns:a16="http://schemas.microsoft.com/office/drawing/2014/main" id="{30AF2F40-872F-734E-79FC-69B2839974B4}"/>
              </a:ext>
            </a:extLst>
          </p:cNvPr>
          <p:cNvSpPr/>
          <p:nvPr/>
        </p:nvSpPr>
        <p:spPr>
          <a:xfrm>
            <a:off x="3260941" y="1636816"/>
            <a:ext cx="5536032" cy="3357927"/>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27" name="그림 26">
            <a:extLst>
              <a:ext uri="{FF2B5EF4-FFF2-40B4-BE49-F238E27FC236}">
                <a16:creationId xmlns:a16="http://schemas.microsoft.com/office/drawing/2014/main" id="{8BAB4A94-4FA4-973D-89DE-F0C416A0A1FE}"/>
              </a:ext>
            </a:extLst>
          </p:cNvPr>
          <p:cNvPicPr>
            <a:picLocks noChangeAspect="1"/>
          </p:cNvPicPr>
          <p:nvPr/>
        </p:nvPicPr>
        <p:blipFill>
          <a:blip r:embed="rId4"/>
          <a:stretch>
            <a:fillRect/>
          </a:stretch>
        </p:blipFill>
        <p:spPr>
          <a:xfrm>
            <a:off x="3269407" y="1424721"/>
            <a:ext cx="5536033" cy="208906"/>
          </a:xfrm>
          <a:prstGeom prst="rect">
            <a:avLst/>
          </a:prstGeom>
          <a:ln>
            <a:solidFill>
              <a:schemeClr val="bg1">
                <a:lumMod val="50000"/>
              </a:schemeClr>
            </a:solidFill>
          </a:ln>
        </p:spPr>
      </p:pic>
      <p:pic>
        <p:nvPicPr>
          <p:cNvPr id="28" name="그림 27">
            <a:extLst>
              <a:ext uri="{FF2B5EF4-FFF2-40B4-BE49-F238E27FC236}">
                <a16:creationId xmlns:a16="http://schemas.microsoft.com/office/drawing/2014/main" id="{BF8692A8-B2A1-36AB-BC06-FC65198E87EF}"/>
              </a:ext>
            </a:extLst>
          </p:cNvPr>
          <p:cNvPicPr>
            <a:picLocks noChangeAspect="1"/>
          </p:cNvPicPr>
          <p:nvPr/>
        </p:nvPicPr>
        <p:blipFill>
          <a:blip r:embed="rId5"/>
          <a:stretch>
            <a:fillRect/>
          </a:stretch>
        </p:blipFill>
        <p:spPr>
          <a:xfrm>
            <a:off x="5206632" y="2491188"/>
            <a:ext cx="1644650" cy="1649181"/>
          </a:xfrm>
          <a:prstGeom prst="rect">
            <a:avLst/>
          </a:prstGeom>
        </p:spPr>
      </p:pic>
      <p:sp>
        <p:nvSpPr>
          <p:cNvPr id="29" name="TextBox 28">
            <a:extLst>
              <a:ext uri="{FF2B5EF4-FFF2-40B4-BE49-F238E27FC236}">
                <a16:creationId xmlns:a16="http://schemas.microsoft.com/office/drawing/2014/main" id="{20D03F4D-92E2-E53D-7E1C-D501651D3FBC}"/>
              </a:ext>
            </a:extLst>
          </p:cNvPr>
          <p:cNvSpPr txBox="1"/>
          <p:nvPr/>
        </p:nvSpPr>
        <p:spPr>
          <a:xfrm>
            <a:off x="5655075" y="4145934"/>
            <a:ext cx="830333" cy="615553"/>
          </a:xfrm>
          <a:prstGeom prst="rect">
            <a:avLst/>
          </a:prstGeom>
          <a:noFill/>
        </p:spPr>
        <p:txBody>
          <a:bodyPr wrap="square" rtlCol="0">
            <a:spAutoFit/>
          </a:bodyPr>
          <a:lstStyle/>
          <a:p>
            <a:pPr algn="ctr"/>
            <a:r>
              <a:rPr kumimoji="1" lang="en-US" altLang="ko-KR" b="1" dirty="0">
                <a:latin typeface="Noto Sans Batak" panose="020B0502040504020204" pitchFamily="34" charset="0"/>
                <a:cs typeface="Noto Sans Kannada" panose="020B0502040504020204" pitchFamily="34" charset="0"/>
              </a:rPr>
              <a:t>Image </a:t>
            </a:r>
            <a:r>
              <a:rPr kumimoji="1" lang="en-US" altLang="ko-KR" sz="1600" b="1" dirty="0">
                <a:latin typeface="Noto Sans Batak" panose="020B0502040504020204" pitchFamily="34" charset="0"/>
                <a:cs typeface="Noto Sans Kannada" panose="020B0502040504020204" pitchFamily="34" charset="0"/>
              </a:rPr>
              <a:t>1/20</a:t>
            </a:r>
            <a:endParaRPr kumimoji="1" lang="ko-KR" altLang="en-US" b="1" dirty="0">
              <a:latin typeface="Noto Sans Batak" panose="020B0502040504020204" pitchFamily="34" charset="0"/>
              <a:cs typeface="Noto Sans Kannada" panose="020B0502040504020204" pitchFamily="34" charset="0"/>
            </a:endParaRPr>
          </a:p>
        </p:txBody>
      </p:sp>
      <p:sp>
        <p:nvSpPr>
          <p:cNvPr id="30" name="TextBox 29">
            <a:extLst>
              <a:ext uri="{FF2B5EF4-FFF2-40B4-BE49-F238E27FC236}">
                <a16:creationId xmlns:a16="http://schemas.microsoft.com/office/drawing/2014/main" id="{B0849688-2049-95E2-9B6A-053C4595D048}"/>
              </a:ext>
            </a:extLst>
          </p:cNvPr>
          <p:cNvSpPr txBox="1"/>
          <p:nvPr/>
        </p:nvSpPr>
        <p:spPr>
          <a:xfrm>
            <a:off x="3699987" y="1914320"/>
            <a:ext cx="115765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Emotion</a:t>
            </a:r>
          </a:p>
        </p:txBody>
      </p:sp>
      <p:sp>
        <p:nvSpPr>
          <p:cNvPr id="31" name="TextBox 30">
            <a:extLst>
              <a:ext uri="{FF2B5EF4-FFF2-40B4-BE49-F238E27FC236}">
                <a16:creationId xmlns:a16="http://schemas.microsoft.com/office/drawing/2014/main" id="{337AAFAB-DB91-B01D-56E0-AB0328CB07D8}"/>
              </a:ext>
            </a:extLst>
          </p:cNvPr>
          <p:cNvSpPr txBox="1"/>
          <p:nvPr/>
        </p:nvSpPr>
        <p:spPr>
          <a:xfrm>
            <a:off x="7116242" y="1914320"/>
            <a:ext cx="128078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Feedback</a:t>
            </a:r>
          </a:p>
        </p:txBody>
      </p:sp>
      <p:sp>
        <p:nvSpPr>
          <p:cNvPr id="32" name="모서리가 둥근 직사각형 31">
            <a:extLst>
              <a:ext uri="{FF2B5EF4-FFF2-40B4-BE49-F238E27FC236}">
                <a16:creationId xmlns:a16="http://schemas.microsoft.com/office/drawing/2014/main" id="{EE0D1703-1553-ABF0-6257-82315F027A24}"/>
              </a:ext>
            </a:extLst>
          </p:cNvPr>
          <p:cNvSpPr/>
          <p:nvPr/>
        </p:nvSpPr>
        <p:spPr>
          <a:xfrm>
            <a:off x="3725745" y="2388156"/>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Happy</a:t>
            </a:r>
            <a:endParaRPr kumimoji="1" lang="ko-KR" altLang="en-US" sz="1600" b="1" dirty="0">
              <a:solidFill>
                <a:schemeClr val="tx1"/>
              </a:solidFill>
              <a:latin typeface="Noto Sans Batak" panose="020B0502040504020204" pitchFamily="34" charset="0"/>
            </a:endParaRPr>
          </a:p>
        </p:txBody>
      </p:sp>
      <p:sp>
        <p:nvSpPr>
          <p:cNvPr id="33" name="모서리가 둥근 직사각형 32">
            <a:extLst>
              <a:ext uri="{FF2B5EF4-FFF2-40B4-BE49-F238E27FC236}">
                <a16:creationId xmlns:a16="http://schemas.microsoft.com/office/drawing/2014/main" id="{03B5DE05-89C8-6CFD-959F-DCE5EB28D215}"/>
              </a:ext>
            </a:extLst>
          </p:cNvPr>
          <p:cNvSpPr/>
          <p:nvPr/>
        </p:nvSpPr>
        <p:spPr>
          <a:xfrm>
            <a:off x="3725745" y="2958200"/>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Sad</a:t>
            </a:r>
            <a:endParaRPr kumimoji="1" lang="ko-KR" altLang="en-US" sz="1600" b="1" dirty="0">
              <a:solidFill>
                <a:schemeClr val="tx1"/>
              </a:solidFill>
              <a:latin typeface="Noto Sans Batak" panose="020B0502040504020204" pitchFamily="34" charset="0"/>
            </a:endParaRPr>
          </a:p>
        </p:txBody>
      </p:sp>
      <p:sp>
        <p:nvSpPr>
          <p:cNvPr id="34" name="모서리가 둥근 직사각형 33">
            <a:extLst>
              <a:ext uri="{FF2B5EF4-FFF2-40B4-BE49-F238E27FC236}">
                <a16:creationId xmlns:a16="http://schemas.microsoft.com/office/drawing/2014/main" id="{96B5F1BC-8997-987E-B634-44A338FE3A4F}"/>
              </a:ext>
            </a:extLst>
          </p:cNvPr>
          <p:cNvSpPr/>
          <p:nvPr/>
        </p:nvSpPr>
        <p:spPr>
          <a:xfrm>
            <a:off x="3725745" y="3528244"/>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Disgust</a:t>
            </a:r>
            <a:endParaRPr kumimoji="1" lang="ko-KR" altLang="en-US" sz="1600" b="1" dirty="0">
              <a:solidFill>
                <a:schemeClr val="tx1"/>
              </a:solidFill>
              <a:latin typeface="Noto Sans Batak" panose="020B0502040504020204" pitchFamily="34" charset="0"/>
            </a:endParaRPr>
          </a:p>
        </p:txBody>
      </p:sp>
      <p:sp>
        <p:nvSpPr>
          <p:cNvPr id="35" name="모서리가 둥근 직사각형 34">
            <a:extLst>
              <a:ext uri="{FF2B5EF4-FFF2-40B4-BE49-F238E27FC236}">
                <a16:creationId xmlns:a16="http://schemas.microsoft.com/office/drawing/2014/main" id="{C6C65FB7-EB72-0672-285D-1F881EE6ECB1}"/>
              </a:ext>
            </a:extLst>
          </p:cNvPr>
          <p:cNvSpPr/>
          <p:nvPr/>
        </p:nvSpPr>
        <p:spPr>
          <a:xfrm>
            <a:off x="3720131" y="4098288"/>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Neutral</a:t>
            </a:r>
            <a:endParaRPr kumimoji="1" lang="ko-KR" altLang="en-US" sz="1600" b="1" dirty="0">
              <a:solidFill>
                <a:schemeClr val="tx1"/>
              </a:solidFill>
              <a:latin typeface="Noto Sans Batak" panose="020B0502040504020204" pitchFamily="34" charset="0"/>
            </a:endParaRPr>
          </a:p>
        </p:txBody>
      </p:sp>
      <p:sp>
        <p:nvSpPr>
          <p:cNvPr id="36" name="모서리가 둥근 직사각형 35">
            <a:extLst>
              <a:ext uri="{FF2B5EF4-FFF2-40B4-BE49-F238E27FC236}">
                <a16:creationId xmlns:a16="http://schemas.microsoft.com/office/drawing/2014/main" id="{0F0FF0A6-6120-AEE4-E3AE-89E84BA0CFC2}"/>
              </a:ext>
            </a:extLst>
          </p:cNvPr>
          <p:cNvSpPr/>
          <p:nvPr/>
        </p:nvSpPr>
        <p:spPr>
          <a:xfrm>
            <a:off x="7129345" y="2307087"/>
            <a:ext cx="1389565" cy="1771033"/>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ko-KR" sz="1400" dirty="0">
              <a:solidFill>
                <a:srgbClr val="F86F03"/>
              </a:solidFill>
              <a:latin typeface="Noto Sans Kannada" panose="020B0502040504020204" pitchFamily="34" charset="0"/>
              <a:cs typeface="Noto Sans Kannada" panose="020B0502040504020204" pitchFamily="34" charset="0"/>
            </a:endParaRPr>
          </a:p>
          <a:p>
            <a:pPr algn="ctr"/>
            <a:endParaRPr kumimoji="1" lang="en-US" altLang="ko-KR" sz="1400" dirty="0">
              <a:solidFill>
                <a:srgbClr val="F86F03"/>
              </a:solidFill>
              <a:latin typeface="Noto Sans Kannada" panose="020B0502040504020204" pitchFamily="34" charset="0"/>
              <a:cs typeface="Noto Sans Kannada" panose="020B0502040504020204" pitchFamily="34" charset="0"/>
            </a:endParaRPr>
          </a:p>
          <a:p>
            <a:pPr algn="ctr"/>
            <a:r>
              <a:rPr kumimoji="1" lang="en-US" altLang="ko-KR" sz="1400" dirty="0">
                <a:solidFill>
                  <a:srgbClr val="F86F03"/>
                </a:solidFill>
                <a:latin typeface="Noto Sans Kannada" panose="020B0502040504020204" pitchFamily="34" charset="0"/>
                <a:cs typeface="Noto Sans Kannada" panose="020B0502040504020204" pitchFamily="34" charset="0"/>
              </a:rPr>
              <a:t>The inner corners of the eyebrows and angled downward </a:t>
            </a:r>
          </a:p>
          <a:p>
            <a:pPr algn="ctr"/>
            <a:endParaRPr kumimoji="1" lang="ko-KR" altLang="en-US" dirty="0"/>
          </a:p>
        </p:txBody>
      </p:sp>
      <p:sp>
        <p:nvSpPr>
          <p:cNvPr id="37" name="직사각형 36">
            <a:extLst>
              <a:ext uri="{FF2B5EF4-FFF2-40B4-BE49-F238E27FC236}">
                <a16:creationId xmlns:a16="http://schemas.microsoft.com/office/drawing/2014/main" id="{CF9E59D2-2C34-296F-FC3F-D3AA94070EB9}"/>
              </a:ext>
            </a:extLst>
          </p:cNvPr>
          <p:cNvSpPr/>
          <p:nvPr/>
        </p:nvSpPr>
        <p:spPr>
          <a:xfrm>
            <a:off x="7253134" y="4180257"/>
            <a:ext cx="1093455" cy="4374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ko-KR" dirty="0">
                <a:latin typeface="Noto Sans Batak" panose="020B0502040504020204" pitchFamily="34" charset="0"/>
              </a:rPr>
              <a:t> NEXT</a:t>
            </a:r>
            <a:endParaRPr kumimoji="1" lang="ko-KR" altLang="en-US" dirty="0">
              <a:latin typeface="Noto Sans Batak" panose="020B0502040504020204" pitchFamily="34" charset="0"/>
            </a:endParaRPr>
          </a:p>
        </p:txBody>
      </p:sp>
      <p:pic>
        <p:nvPicPr>
          <p:cNvPr id="39" name="그림 38" descr="블랙, 어둠이(가) 표시된 사진&#10;&#10;자동 생성된 설명">
            <a:extLst>
              <a:ext uri="{FF2B5EF4-FFF2-40B4-BE49-F238E27FC236}">
                <a16:creationId xmlns:a16="http://schemas.microsoft.com/office/drawing/2014/main" id="{EC63029E-FA19-89EB-CCD7-5829F5238D31}"/>
              </a:ext>
            </a:extLst>
          </p:cNvPr>
          <p:cNvPicPr>
            <a:picLocks noChangeAspect="1"/>
          </p:cNvPicPr>
          <p:nvPr/>
        </p:nvPicPr>
        <p:blipFill>
          <a:blip r:embed="rId6"/>
          <a:stretch>
            <a:fillRect/>
          </a:stretch>
        </p:blipFill>
        <p:spPr>
          <a:xfrm flipV="1">
            <a:off x="7965871" y="4267513"/>
            <a:ext cx="262944" cy="262944"/>
          </a:xfrm>
          <a:prstGeom prst="rect">
            <a:avLst/>
          </a:prstGeom>
        </p:spPr>
      </p:pic>
      <p:sp>
        <p:nvSpPr>
          <p:cNvPr id="40" name="TextBox 39">
            <a:extLst>
              <a:ext uri="{FF2B5EF4-FFF2-40B4-BE49-F238E27FC236}">
                <a16:creationId xmlns:a16="http://schemas.microsoft.com/office/drawing/2014/main" id="{944C3EF7-B545-5C9C-2648-C2CC1FBBB094}"/>
              </a:ext>
            </a:extLst>
          </p:cNvPr>
          <p:cNvSpPr txBox="1"/>
          <p:nvPr/>
        </p:nvSpPr>
        <p:spPr>
          <a:xfrm>
            <a:off x="0" y="6427113"/>
            <a:ext cx="4459166" cy="430887"/>
          </a:xfrm>
          <a:prstGeom prst="rect">
            <a:avLst/>
          </a:prstGeom>
          <a:noFill/>
        </p:spPr>
        <p:txBody>
          <a:bodyPr wrap="square" rtlCol="0">
            <a:spAutoFit/>
          </a:bodyPr>
          <a:lstStyle/>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Micro Expressions Training Tool (METT)</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Ekman et al., 2003</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41" name="직선 연결선[R] 40">
            <a:extLst>
              <a:ext uri="{FF2B5EF4-FFF2-40B4-BE49-F238E27FC236}">
                <a16:creationId xmlns:a16="http://schemas.microsoft.com/office/drawing/2014/main" id="{BB9E4EDF-FEF5-8CC8-9374-9BEED45D0E42}"/>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06046"/>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8425739"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Training </a:t>
            </a:r>
            <a:r>
              <a:rPr kumimoji="1" lang="en-US" altLang="ko-KR" sz="3600" b="1" dirty="0">
                <a:solidFill>
                  <a:srgbClr val="F86F03"/>
                </a:solidFill>
                <a:latin typeface="Noto Sans Batak" panose="020B0502040504020204" pitchFamily="34" charset="0"/>
                <a:ea typeface="AppleGothic" pitchFamily="2" charset="-127"/>
                <a:cs typeface="Calibri" panose="020F0502020204030204" pitchFamily="34" charset="0"/>
              </a:rPr>
              <a:t>Interfaces</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 to Enhance Human FER</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Related Work</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6</a:t>
            </a:fld>
            <a:endParaRPr kumimoji="1" lang="ko-KR" altLang="en-US"/>
          </a:p>
        </p:txBody>
      </p:sp>
      <p:grpSp>
        <p:nvGrpSpPr>
          <p:cNvPr id="4" name="그룹 3">
            <a:extLst>
              <a:ext uri="{FF2B5EF4-FFF2-40B4-BE49-F238E27FC236}">
                <a16:creationId xmlns:a16="http://schemas.microsoft.com/office/drawing/2014/main" id="{8D992069-8DCE-06D1-3459-5BA90BD38F73}"/>
              </a:ext>
            </a:extLst>
          </p:cNvPr>
          <p:cNvGrpSpPr/>
          <p:nvPr/>
        </p:nvGrpSpPr>
        <p:grpSpPr>
          <a:xfrm>
            <a:off x="468955" y="1957184"/>
            <a:ext cx="5544499" cy="3570022"/>
            <a:chOff x="3260941" y="1424721"/>
            <a:chExt cx="5544499" cy="3570022"/>
          </a:xfrm>
        </p:grpSpPr>
        <p:sp>
          <p:nvSpPr>
            <p:cNvPr id="25" name="직사각형 24">
              <a:extLst>
                <a:ext uri="{FF2B5EF4-FFF2-40B4-BE49-F238E27FC236}">
                  <a16:creationId xmlns:a16="http://schemas.microsoft.com/office/drawing/2014/main" id="{30AF2F40-872F-734E-79FC-69B2839974B4}"/>
                </a:ext>
              </a:extLst>
            </p:cNvPr>
            <p:cNvSpPr/>
            <p:nvPr/>
          </p:nvSpPr>
          <p:spPr>
            <a:xfrm>
              <a:off x="3260941" y="1636816"/>
              <a:ext cx="5536032" cy="3357927"/>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27" name="그림 26">
              <a:extLst>
                <a:ext uri="{FF2B5EF4-FFF2-40B4-BE49-F238E27FC236}">
                  <a16:creationId xmlns:a16="http://schemas.microsoft.com/office/drawing/2014/main" id="{8BAB4A94-4FA4-973D-89DE-F0C416A0A1FE}"/>
                </a:ext>
              </a:extLst>
            </p:cNvPr>
            <p:cNvPicPr>
              <a:picLocks noChangeAspect="1"/>
            </p:cNvPicPr>
            <p:nvPr/>
          </p:nvPicPr>
          <p:blipFill>
            <a:blip r:embed="rId3"/>
            <a:stretch>
              <a:fillRect/>
            </a:stretch>
          </p:blipFill>
          <p:spPr>
            <a:xfrm>
              <a:off x="3269407" y="1424721"/>
              <a:ext cx="5536033" cy="208906"/>
            </a:xfrm>
            <a:prstGeom prst="rect">
              <a:avLst/>
            </a:prstGeom>
            <a:ln>
              <a:solidFill>
                <a:schemeClr val="bg1">
                  <a:lumMod val="50000"/>
                </a:schemeClr>
              </a:solidFill>
            </a:ln>
          </p:spPr>
        </p:pic>
        <p:pic>
          <p:nvPicPr>
            <p:cNvPr id="28" name="그림 27">
              <a:extLst>
                <a:ext uri="{FF2B5EF4-FFF2-40B4-BE49-F238E27FC236}">
                  <a16:creationId xmlns:a16="http://schemas.microsoft.com/office/drawing/2014/main" id="{BF8692A8-B2A1-36AB-BC06-FC65198E87EF}"/>
                </a:ext>
              </a:extLst>
            </p:cNvPr>
            <p:cNvPicPr>
              <a:picLocks noChangeAspect="1"/>
            </p:cNvPicPr>
            <p:nvPr/>
          </p:nvPicPr>
          <p:blipFill>
            <a:blip r:embed="rId4"/>
            <a:stretch>
              <a:fillRect/>
            </a:stretch>
          </p:blipFill>
          <p:spPr>
            <a:xfrm>
              <a:off x="5206632" y="2491188"/>
              <a:ext cx="1644650" cy="1649181"/>
            </a:xfrm>
            <a:prstGeom prst="rect">
              <a:avLst/>
            </a:prstGeom>
          </p:spPr>
        </p:pic>
        <p:sp>
          <p:nvSpPr>
            <p:cNvPr id="29" name="TextBox 28">
              <a:extLst>
                <a:ext uri="{FF2B5EF4-FFF2-40B4-BE49-F238E27FC236}">
                  <a16:creationId xmlns:a16="http://schemas.microsoft.com/office/drawing/2014/main" id="{20D03F4D-92E2-E53D-7E1C-D501651D3FBC}"/>
                </a:ext>
              </a:extLst>
            </p:cNvPr>
            <p:cNvSpPr txBox="1"/>
            <p:nvPr/>
          </p:nvSpPr>
          <p:spPr>
            <a:xfrm>
              <a:off x="5655075" y="4145934"/>
              <a:ext cx="830333" cy="615553"/>
            </a:xfrm>
            <a:prstGeom prst="rect">
              <a:avLst/>
            </a:prstGeom>
            <a:noFill/>
          </p:spPr>
          <p:txBody>
            <a:bodyPr wrap="square" rtlCol="0">
              <a:spAutoFit/>
            </a:bodyPr>
            <a:lstStyle/>
            <a:p>
              <a:pPr algn="ctr"/>
              <a:r>
                <a:rPr kumimoji="1" lang="en-US" altLang="ko-KR" b="1" dirty="0">
                  <a:latin typeface="Noto Sans Batak" panose="020B0502040504020204" pitchFamily="34" charset="0"/>
                  <a:cs typeface="Noto Sans Kannada" panose="020B0502040504020204" pitchFamily="34" charset="0"/>
                </a:rPr>
                <a:t>Image </a:t>
              </a:r>
              <a:r>
                <a:rPr kumimoji="1" lang="en-US" altLang="ko-KR" sz="1600" b="1" dirty="0">
                  <a:latin typeface="Noto Sans Batak" panose="020B0502040504020204" pitchFamily="34" charset="0"/>
                  <a:cs typeface="Noto Sans Kannada" panose="020B0502040504020204" pitchFamily="34" charset="0"/>
                </a:rPr>
                <a:t>1/20</a:t>
              </a:r>
              <a:endParaRPr kumimoji="1" lang="ko-KR" altLang="en-US" b="1" dirty="0">
                <a:latin typeface="Noto Sans Batak" panose="020B0502040504020204" pitchFamily="34" charset="0"/>
                <a:cs typeface="Noto Sans Kannada" panose="020B0502040504020204" pitchFamily="34" charset="0"/>
              </a:endParaRPr>
            </a:p>
          </p:txBody>
        </p:sp>
        <p:sp>
          <p:nvSpPr>
            <p:cNvPr id="30" name="TextBox 29">
              <a:extLst>
                <a:ext uri="{FF2B5EF4-FFF2-40B4-BE49-F238E27FC236}">
                  <a16:creationId xmlns:a16="http://schemas.microsoft.com/office/drawing/2014/main" id="{B0849688-2049-95E2-9B6A-053C4595D048}"/>
                </a:ext>
              </a:extLst>
            </p:cNvPr>
            <p:cNvSpPr txBox="1"/>
            <p:nvPr/>
          </p:nvSpPr>
          <p:spPr>
            <a:xfrm>
              <a:off x="3699987" y="1914320"/>
              <a:ext cx="115765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Emotion</a:t>
              </a:r>
            </a:p>
          </p:txBody>
        </p:sp>
        <p:sp>
          <p:nvSpPr>
            <p:cNvPr id="31" name="TextBox 30">
              <a:extLst>
                <a:ext uri="{FF2B5EF4-FFF2-40B4-BE49-F238E27FC236}">
                  <a16:creationId xmlns:a16="http://schemas.microsoft.com/office/drawing/2014/main" id="{337AAFAB-DB91-B01D-56E0-AB0328CB07D8}"/>
                </a:ext>
              </a:extLst>
            </p:cNvPr>
            <p:cNvSpPr txBox="1"/>
            <p:nvPr/>
          </p:nvSpPr>
          <p:spPr>
            <a:xfrm>
              <a:off x="7116242" y="1914320"/>
              <a:ext cx="128078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Feedback</a:t>
              </a:r>
            </a:p>
          </p:txBody>
        </p:sp>
        <p:sp>
          <p:nvSpPr>
            <p:cNvPr id="32" name="모서리가 둥근 직사각형 31">
              <a:extLst>
                <a:ext uri="{FF2B5EF4-FFF2-40B4-BE49-F238E27FC236}">
                  <a16:creationId xmlns:a16="http://schemas.microsoft.com/office/drawing/2014/main" id="{EE0D1703-1553-ABF0-6257-82315F027A24}"/>
                </a:ext>
              </a:extLst>
            </p:cNvPr>
            <p:cNvSpPr/>
            <p:nvPr/>
          </p:nvSpPr>
          <p:spPr>
            <a:xfrm>
              <a:off x="3725745" y="2388156"/>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Happy</a:t>
              </a:r>
              <a:endParaRPr kumimoji="1" lang="ko-KR" altLang="en-US" sz="1600" b="1" dirty="0">
                <a:solidFill>
                  <a:schemeClr val="tx1"/>
                </a:solidFill>
                <a:latin typeface="Noto Sans Batak" panose="020B0502040504020204" pitchFamily="34" charset="0"/>
              </a:endParaRPr>
            </a:p>
          </p:txBody>
        </p:sp>
        <p:sp>
          <p:nvSpPr>
            <p:cNvPr id="33" name="모서리가 둥근 직사각형 32">
              <a:extLst>
                <a:ext uri="{FF2B5EF4-FFF2-40B4-BE49-F238E27FC236}">
                  <a16:creationId xmlns:a16="http://schemas.microsoft.com/office/drawing/2014/main" id="{03B5DE05-89C8-6CFD-959F-DCE5EB28D215}"/>
                </a:ext>
              </a:extLst>
            </p:cNvPr>
            <p:cNvSpPr/>
            <p:nvPr/>
          </p:nvSpPr>
          <p:spPr>
            <a:xfrm>
              <a:off x="3725745" y="2958200"/>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Sad</a:t>
              </a:r>
              <a:endParaRPr kumimoji="1" lang="ko-KR" altLang="en-US" sz="1600" b="1" dirty="0">
                <a:solidFill>
                  <a:schemeClr val="tx1"/>
                </a:solidFill>
                <a:latin typeface="Noto Sans Batak" panose="020B0502040504020204" pitchFamily="34" charset="0"/>
              </a:endParaRPr>
            </a:p>
          </p:txBody>
        </p:sp>
        <p:sp>
          <p:nvSpPr>
            <p:cNvPr id="34" name="모서리가 둥근 직사각형 33">
              <a:extLst>
                <a:ext uri="{FF2B5EF4-FFF2-40B4-BE49-F238E27FC236}">
                  <a16:creationId xmlns:a16="http://schemas.microsoft.com/office/drawing/2014/main" id="{96B5F1BC-8997-987E-B634-44A338FE3A4F}"/>
                </a:ext>
              </a:extLst>
            </p:cNvPr>
            <p:cNvSpPr/>
            <p:nvPr/>
          </p:nvSpPr>
          <p:spPr>
            <a:xfrm>
              <a:off x="3725745" y="3528244"/>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Disgust</a:t>
              </a:r>
              <a:endParaRPr kumimoji="1" lang="ko-KR" altLang="en-US" sz="1600" b="1" dirty="0">
                <a:solidFill>
                  <a:schemeClr val="tx1"/>
                </a:solidFill>
                <a:latin typeface="Noto Sans Batak" panose="020B0502040504020204" pitchFamily="34" charset="0"/>
              </a:endParaRPr>
            </a:p>
          </p:txBody>
        </p:sp>
        <p:sp>
          <p:nvSpPr>
            <p:cNvPr id="35" name="모서리가 둥근 직사각형 34">
              <a:extLst>
                <a:ext uri="{FF2B5EF4-FFF2-40B4-BE49-F238E27FC236}">
                  <a16:creationId xmlns:a16="http://schemas.microsoft.com/office/drawing/2014/main" id="{C6C65FB7-EB72-0672-285D-1F881EE6ECB1}"/>
                </a:ext>
              </a:extLst>
            </p:cNvPr>
            <p:cNvSpPr/>
            <p:nvPr/>
          </p:nvSpPr>
          <p:spPr>
            <a:xfrm>
              <a:off x="3720131" y="4098288"/>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Neutral</a:t>
              </a:r>
              <a:endParaRPr kumimoji="1" lang="ko-KR" altLang="en-US" sz="1600" b="1" dirty="0">
                <a:solidFill>
                  <a:schemeClr val="tx1"/>
                </a:solidFill>
                <a:latin typeface="Noto Sans Batak" panose="020B0502040504020204" pitchFamily="34" charset="0"/>
              </a:endParaRPr>
            </a:p>
          </p:txBody>
        </p:sp>
        <p:sp>
          <p:nvSpPr>
            <p:cNvPr id="37" name="직사각형 36">
              <a:extLst>
                <a:ext uri="{FF2B5EF4-FFF2-40B4-BE49-F238E27FC236}">
                  <a16:creationId xmlns:a16="http://schemas.microsoft.com/office/drawing/2014/main" id="{CF9E59D2-2C34-296F-FC3F-D3AA94070EB9}"/>
                </a:ext>
              </a:extLst>
            </p:cNvPr>
            <p:cNvSpPr/>
            <p:nvPr/>
          </p:nvSpPr>
          <p:spPr>
            <a:xfrm>
              <a:off x="7253134" y="4180257"/>
              <a:ext cx="1093455" cy="4374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ko-KR" dirty="0">
                  <a:latin typeface="Noto Sans Batak" panose="020B0502040504020204" pitchFamily="34" charset="0"/>
                </a:rPr>
                <a:t> NEXT</a:t>
              </a:r>
              <a:endParaRPr kumimoji="1" lang="ko-KR" altLang="en-US" dirty="0">
                <a:latin typeface="Noto Sans Batak" panose="020B0502040504020204" pitchFamily="34" charset="0"/>
              </a:endParaRPr>
            </a:p>
          </p:txBody>
        </p:sp>
        <p:pic>
          <p:nvPicPr>
            <p:cNvPr id="39" name="그림 38" descr="블랙, 어둠이(가) 표시된 사진&#10;&#10;자동 생성된 설명">
              <a:extLst>
                <a:ext uri="{FF2B5EF4-FFF2-40B4-BE49-F238E27FC236}">
                  <a16:creationId xmlns:a16="http://schemas.microsoft.com/office/drawing/2014/main" id="{EC63029E-FA19-89EB-CCD7-5829F5238D31}"/>
                </a:ext>
              </a:extLst>
            </p:cNvPr>
            <p:cNvPicPr>
              <a:picLocks noChangeAspect="1"/>
            </p:cNvPicPr>
            <p:nvPr/>
          </p:nvPicPr>
          <p:blipFill>
            <a:blip r:embed="rId5"/>
            <a:stretch>
              <a:fillRect/>
            </a:stretch>
          </p:blipFill>
          <p:spPr>
            <a:xfrm flipV="1">
              <a:off x="7965871" y="4267513"/>
              <a:ext cx="262944" cy="262944"/>
            </a:xfrm>
            <a:prstGeom prst="rect">
              <a:avLst/>
            </a:prstGeom>
          </p:spPr>
        </p:pic>
      </p:grpSp>
      <p:sp>
        <p:nvSpPr>
          <p:cNvPr id="40" name="TextBox 39">
            <a:extLst>
              <a:ext uri="{FF2B5EF4-FFF2-40B4-BE49-F238E27FC236}">
                <a16:creationId xmlns:a16="http://schemas.microsoft.com/office/drawing/2014/main" id="{944C3EF7-B545-5C9C-2648-C2CC1FBBB094}"/>
              </a:ext>
            </a:extLst>
          </p:cNvPr>
          <p:cNvSpPr txBox="1"/>
          <p:nvPr/>
        </p:nvSpPr>
        <p:spPr>
          <a:xfrm>
            <a:off x="0" y="6427113"/>
            <a:ext cx="4459166" cy="430887"/>
          </a:xfrm>
          <a:prstGeom prst="rect">
            <a:avLst/>
          </a:prstGeom>
          <a:noFill/>
        </p:spPr>
        <p:txBody>
          <a:bodyPr wrap="square" rtlCol="0">
            <a:spAutoFit/>
          </a:bodyPr>
          <a:lstStyle/>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Micro Expressions Training Tool (METT)</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Ekman et al., 2003</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cxnSp>
        <p:nvCxnSpPr>
          <p:cNvPr id="41" name="직선 연결선[R] 40">
            <a:extLst>
              <a:ext uri="{FF2B5EF4-FFF2-40B4-BE49-F238E27FC236}">
                <a16:creationId xmlns:a16="http://schemas.microsoft.com/office/drawing/2014/main" id="{BB9E4EDF-FEF5-8CC8-9374-9BEED45D0E42}"/>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
        <p:nvSpPr>
          <p:cNvPr id="5" name="모서리가 둥근 직사각형 4">
            <a:extLst>
              <a:ext uri="{FF2B5EF4-FFF2-40B4-BE49-F238E27FC236}">
                <a16:creationId xmlns:a16="http://schemas.microsoft.com/office/drawing/2014/main" id="{8AA620FD-BD34-5173-AF3A-05F580467C40}"/>
              </a:ext>
            </a:extLst>
          </p:cNvPr>
          <p:cNvSpPr/>
          <p:nvPr/>
        </p:nvSpPr>
        <p:spPr>
          <a:xfrm>
            <a:off x="4309285" y="2865371"/>
            <a:ext cx="1389565" cy="1771033"/>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ko-KR" sz="1400" dirty="0">
              <a:solidFill>
                <a:srgbClr val="F86F03"/>
              </a:solidFill>
              <a:latin typeface="Noto Sans Kannada" panose="020B0502040504020204" pitchFamily="34" charset="0"/>
              <a:cs typeface="Noto Sans Kannada" panose="020B0502040504020204" pitchFamily="34" charset="0"/>
            </a:endParaRPr>
          </a:p>
          <a:p>
            <a:pPr algn="ctr"/>
            <a:endParaRPr kumimoji="1" lang="en-US" altLang="ko-KR" sz="1400" dirty="0">
              <a:solidFill>
                <a:srgbClr val="F86F03"/>
              </a:solidFill>
              <a:latin typeface="Noto Sans Kannada" panose="020B0502040504020204" pitchFamily="34" charset="0"/>
              <a:cs typeface="Noto Sans Kannada" panose="020B0502040504020204" pitchFamily="34" charset="0"/>
            </a:endParaRPr>
          </a:p>
          <a:p>
            <a:pPr algn="ctr"/>
            <a:r>
              <a:rPr kumimoji="1" lang="en-US" altLang="ko-KR" sz="1400" dirty="0">
                <a:solidFill>
                  <a:srgbClr val="F86F03"/>
                </a:solidFill>
                <a:latin typeface="Noto Sans Kannada" panose="020B0502040504020204" pitchFamily="34" charset="0"/>
                <a:cs typeface="Noto Sans Kannada" panose="020B0502040504020204" pitchFamily="34" charset="0"/>
              </a:rPr>
              <a:t>The inner corners of the eyebrows and angled downward </a:t>
            </a:r>
          </a:p>
          <a:p>
            <a:pPr algn="ctr"/>
            <a:endParaRPr kumimoji="1" lang="ko-KR" altLang="en-US" dirty="0"/>
          </a:p>
        </p:txBody>
      </p:sp>
      <p:sp>
        <p:nvSpPr>
          <p:cNvPr id="7" name="TextBox 6">
            <a:extLst>
              <a:ext uri="{FF2B5EF4-FFF2-40B4-BE49-F238E27FC236}">
                <a16:creationId xmlns:a16="http://schemas.microsoft.com/office/drawing/2014/main" id="{1C50A2E2-E669-379E-C4BC-916748EEE06D}"/>
              </a:ext>
            </a:extLst>
          </p:cNvPr>
          <p:cNvSpPr txBox="1"/>
          <p:nvPr/>
        </p:nvSpPr>
        <p:spPr>
          <a:xfrm>
            <a:off x="6655969" y="3211185"/>
            <a:ext cx="5536031" cy="1938992"/>
          </a:xfrm>
          <a:prstGeom prst="rect">
            <a:avLst/>
          </a:prstGeom>
          <a:noFill/>
        </p:spPr>
        <p:txBody>
          <a:bodyPr wrap="square" rtlCol="0">
            <a:spAutoFit/>
          </a:bodyPr>
          <a:lstStyle/>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Limited to sign-based training</a:t>
            </a:r>
            <a:b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br>
            <a:endPar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Limited to self-administered training</a:t>
            </a:r>
            <a:b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br>
            <a:endPar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Tedious and repetitive sessions</a:t>
            </a:r>
            <a:endParaRPr kumimoji="1" lang="ko-KR" altLang="en-US" sz="2400" dirty="0">
              <a:solidFill>
                <a:schemeClr val="tx1">
                  <a:lumMod val="65000"/>
                  <a:lumOff val="35000"/>
                </a:schemeClr>
              </a:solidFill>
              <a:latin typeface="Noto Sans Kannada" panose="020B0502040504020204" pitchFamily="34" charset="0"/>
              <a:cs typeface="Noto Sans Kannada" panose="020B0502040504020204" pitchFamily="34" charset="0"/>
            </a:endParaRPr>
          </a:p>
        </p:txBody>
      </p:sp>
      <p:sp>
        <p:nvSpPr>
          <p:cNvPr id="8" name="TextBox 7">
            <a:extLst>
              <a:ext uri="{FF2B5EF4-FFF2-40B4-BE49-F238E27FC236}">
                <a16:creationId xmlns:a16="http://schemas.microsoft.com/office/drawing/2014/main" id="{2A703956-647B-DC76-51C0-BE063728971A}"/>
              </a:ext>
            </a:extLst>
          </p:cNvPr>
          <p:cNvSpPr txBox="1"/>
          <p:nvPr/>
        </p:nvSpPr>
        <p:spPr>
          <a:xfrm>
            <a:off x="6452500" y="2123618"/>
            <a:ext cx="2083297" cy="523220"/>
          </a:xfrm>
          <a:prstGeom prst="rect">
            <a:avLst/>
          </a:prstGeom>
          <a:noFill/>
        </p:spPr>
        <p:txBody>
          <a:bodyPr wrap="square" rtlCol="0">
            <a:spAutoFit/>
          </a:bodyPr>
          <a:lstStyle/>
          <a:p>
            <a:pPr algn="ctr"/>
            <a:r>
              <a:rPr kumimoji="1" lang="en-US" altLang="ko-KR" sz="2800" b="1" dirty="0">
                <a:solidFill>
                  <a:srgbClr val="F86F03"/>
                </a:solidFill>
                <a:latin typeface="Noto Sans Batak" panose="020B0502040504020204" pitchFamily="34" charset="0"/>
                <a:cs typeface="Noto Sans Kannada" panose="020B0502040504020204" pitchFamily="34" charset="0"/>
              </a:rPr>
              <a:t>Limitations</a:t>
            </a:r>
            <a:endParaRPr kumimoji="1" lang="ko-KR" altLang="en-US" sz="2400" b="1" dirty="0">
              <a:solidFill>
                <a:srgbClr val="F86F03"/>
              </a:solidFill>
              <a:latin typeface="Noto Sans Batak" panose="020B0502040504020204" pitchFamily="34" charset="0"/>
              <a:cs typeface="Noto Sans Kannada" panose="020B0502040504020204" pitchFamily="34" charset="0"/>
            </a:endParaRPr>
          </a:p>
        </p:txBody>
      </p:sp>
      <p:sp>
        <p:nvSpPr>
          <p:cNvPr id="9" name="직사각형 8">
            <a:extLst>
              <a:ext uri="{FF2B5EF4-FFF2-40B4-BE49-F238E27FC236}">
                <a16:creationId xmlns:a16="http://schemas.microsoft.com/office/drawing/2014/main" id="{59A9F4CD-73BF-1D0C-CF02-C4AD2C7DE6A4}"/>
              </a:ext>
            </a:extLst>
          </p:cNvPr>
          <p:cNvSpPr/>
          <p:nvPr/>
        </p:nvSpPr>
        <p:spPr>
          <a:xfrm>
            <a:off x="4263598" y="2415895"/>
            <a:ext cx="1540854" cy="2267188"/>
          </a:xfrm>
          <a:prstGeom prst="rect">
            <a:avLst/>
          </a:prstGeom>
          <a:noFill/>
          <a:ln w="19050">
            <a:solidFill>
              <a:srgbClr val="F86F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2" name="TextBox 11">
            <a:extLst>
              <a:ext uri="{FF2B5EF4-FFF2-40B4-BE49-F238E27FC236}">
                <a16:creationId xmlns:a16="http://schemas.microsoft.com/office/drawing/2014/main" id="{E95EC5CC-9D0E-4951-4608-C0F7967539A8}"/>
              </a:ext>
            </a:extLst>
          </p:cNvPr>
          <p:cNvSpPr txBox="1"/>
          <p:nvPr/>
        </p:nvSpPr>
        <p:spPr>
          <a:xfrm>
            <a:off x="4314631" y="4787036"/>
            <a:ext cx="2479943" cy="523220"/>
          </a:xfrm>
          <a:prstGeom prst="rect">
            <a:avLst/>
          </a:prstGeom>
          <a:noFill/>
        </p:spPr>
        <p:txBody>
          <a:bodyPr wrap="square" rtlCol="0">
            <a:spAutoFit/>
          </a:bodyPr>
          <a:lstStyle/>
          <a:p>
            <a:pPr algn="ctr"/>
            <a:r>
              <a:rPr kumimoji="1" lang="en-US" altLang="ko-KR" sz="1400" dirty="0">
                <a:solidFill>
                  <a:srgbClr val="F86F03"/>
                </a:solidFill>
                <a:highlight>
                  <a:srgbClr val="000000"/>
                </a:highlight>
                <a:latin typeface="Noto Sans Kannada" panose="020B0502040504020204" pitchFamily="34" charset="0"/>
                <a:cs typeface="Noto Sans Kannada" panose="020B0502040504020204" pitchFamily="34" charset="0"/>
              </a:rPr>
              <a:t>Sign-based explanation of emotion with action units</a:t>
            </a:r>
            <a:endParaRPr kumimoji="1" lang="ko-KR" altLang="en-US" sz="1400" dirty="0">
              <a:solidFill>
                <a:srgbClr val="F86F03"/>
              </a:solidFill>
              <a:highlight>
                <a:srgbClr val="000000"/>
              </a:highlight>
              <a:latin typeface="Noto Sans Kannada" panose="020B0502040504020204" pitchFamily="34" charset="0"/>
              <a:cs typeface="Noto Sans Kannada" panose="020B0502040504020204" pitchFamily="34" charset="0"/>
            </a:endParaRPr>
          </a:p>
        </p:txBody>
      </p:sp>
      <p:sp>
        <p:nvSpPr>
          <p:cNvPr id="13" name="직사각형 12">
            <a:extLst>
              <a:ext uri="{FF2B5EF4-FFF2-40B4-BE49-F238E27FC236}">
                <a16:creationId xmlns:a16="http://schemas.microsoft.com/office/drawing/2014/main" id="{B2379C79-B27B-6012-5E0E-598ADD5A30F8}"/>
              </a:ext>
            </a:extLst>
          </p:cNvPr>
          <p:cNvSpPr/>
          <p:nvPr/>
        </p:nvSpPr>
        <p:spPr>
          <a:xfrm>
            <a:off x="2370199" y="2865371"/>
            <a:ext cx="1750476" cy="1934606"/>
          </a:xfrm>
          <a:prstGeom prst="rect">
            <a:avLst/>
          </a:prstGeom>
          <a:noFill/>
          <a:ln w="19050">
            <a:solidFill>
              <a:srgbClr val="F86F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4" name="TextBox 13">
            <a:extLst>
              <a:ext uri="{FF2B5EF4-FFF2-40B4-BE49-F238E27FC236}">
                <a16:creationId xmlns:a16="http://schemas.microsoft.com/office/drawing/2014/main" id="{AAADB72C-D5B4-01D7-61AA-5B23770E73C8}"/>
              </a:ext>
            </a:extLst>
          </p:cNvPr>
          <p:cNvSpPr txBox="1"/>
          <p:nvPr/>
        </p:nvSpPr>
        <p:spPr>
          <a:xfrm>
            <a:off x="1802744" y="2111546"/>
            <a:ext cx="2745306" cy="738664"/>
          </a:xfrm>
          <a:prstGeom prst="rect">
            <a:avLst/>
          </a:prstGeom>
          <a:noFill/>
        </p:spPr>
        <p:txBody>
          <a:bodyPr wrap="square" rtlCol="0">
            <a:spAutoFit/>
          </a:bodyPr>
          <a:lstStyle/>
          <a:p>
            <a:pPr algn="ctr"/>
            <a:r>
              <a:rPr kumimoji="1" lang="en-US" altLang="ko-KR" sz="1400" dirty="0">
                <a:solidFill>
                  <a:srgbClr val="F86F03"/>
                </a:solidFill>
                <a:highlight>
                  <a:srgbClr val="000000"/>
                </a:highlight>
                <a:latin typeface="Noto Sans Kannada" panose="020B0502040504020204" pitchFamily="34" charset="0"/>
                <a:cs typeface="Noto Sans Kannada" panose="020B0502040504020204" pitchFamily="34" charset="0"/>
              </a:rPr>
              <a:t>Facial expression images taken in controlled environments with action units</a:t>
            </a:r>
            <a:endParaRPr kumimoji="1" lang="ko-KR" altLang="en-US" sz="1400" dirty="0">
              <a:solidFill>
                <a:srgbClr val="F86F03"/>
              </a:solidFill>
              <a:highlight>
                <a:srgbClr val="000000"/>
              </a:highlight>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2398588996"/>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a:extLst>
              <a:ext uri="{FF2B5EF4-FFF2-40B4-BE49-F238E27FC236}">
                <a16:creationId xmlns:a16="http://schemas.microsoft.com/office/drawing/2014/main" id="{D98B9F8B-1944-524F-735E-99740C4520E2}"/>
              </a:ext>
            </a:extLst>
          </p:cNvPr>
          <p:cNvGrpSpPr/>
          <p:nvPr/>
        </p:nvGrpSpPr>
        <p:grpSpPr>
          <a:xfrm>
            <a:off x="463513" y="1961429"/>
            <a:ext cx="5544499" cy="3570022"/>
            <a:chOff x="3260941" y="1424721"/>
            <a:chExt cx="5544499" cy="3570022"/>
          </a:xfrm>
        </p:grpSpPr>
        <p:sp>
          <p:nvSpPr>
            <p:cNvPr id="15" name="직사각형 14">
              <a:extLst>
                <a:ext uri="{FF2B5EF4-FFF2-40B4-BE49-F238E27FC236}">
                  <a16:creationId xmlns:a16="http://schemas.microsoft.com/office/drawing/2014/main" id="{ACD97A9F-FAFF-1BA1-C99D-757F144A1CD9}"/>
                </a:ext>
              </a:extLst>
            </p:cNvPr>
            <p:cNvSpPr/>
            <p:nvPr/>
          </p:nvSpPr>
          <p:spPr>
            <a:xfrm>
              <a:off x="3260941" y="1636816"/>
              <a:ext cx="5536032" cy="3357927"/>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16" name="그림 15">
              <a:extLst>
                <a:ext uri="{FF2B5EF4-FFF2-40B4-BE49-F238E27FC236}">
                  <a16:creationId xmlns:a16="http://schemas.microsoft.com/office/drawing/2014/main" id="{90BB1A77-7C8E-DB04-1D51-4A44B395B6BB}"/>
                </a:ext>
              </a:extLst>
            </p:cNvPr>
            <p:cNvPicPr>
              <a:picLocks noChangeAspect="1"/>
            </p:cNvPicPr>
            <p:nvPr/>
          </p:nvPicPr>
          <p:blipFill>
            <a:blip r:embed="rId3"/>
            <a:stretch>
              <a:fillRect/>
            </a:stretch>
          </p:blipFill>
          <p:spPr>
            <a:xfrm>
              <a:off x="3269407" y="1424721"/>
              <a:ext cx="5536033" cy="208906"/>
            </a:xfrm>
            <a:prstGeom prst="rect">
              <a:avLst/>
            </a:prstGeom>
            <a:ln>
              <a:solidFill>
                <a:schemeClr val="bg1">
                  <a:lumMod val="50000"/>
                </a:schemeClr>
              </a:solidFill>
            </a:ln>
          </p:spPr>
        </p:pic>
        <p:sp>
          <p:nvSpPr>
            <p:cNvPr id="17" name="TextBox 16">
              <a:extLst>
                <a:ext uri="{FF2B5EF4-FFF2-40B4-BE49-F238E27FC236}">
                  <a16:creationId xmlns:a16="http://schemas.microsoft.com/office/drawing/2014/main" id="{77CBC1E2-FE35-DDFE-E312-FD076470941C}"/>
                </a:ext>
              </a:extLst>
            </p:cNvPr>
            <p:cNvSpPr txBox="1"/>
            <p:nvPr/>
          </p:nvSpPr>
          <p:spPr>
            <a:xfrm>
              <a:off x="5655075" y="4145934"/>
              <a:ext cx="830333" cy="615553"/>
            </a:xfrm>
            <a:prstGeom prst="rect">
              <a:avLst/>
            </a:prstGeom>
            <a:noFill/>
          </p:spPr>
          <p:txBody>
            <a:bodyPr wrap="square" rtlCol="0">
              <a:spAutoFit/>
            </a:bodyPr>
            <a:lstStyle/>
            <a:p>
              <a:pPr algn="ctr"/>
              <a:r>
                <a:rPr kumimoji="1" lang="en-US" altLang="ko-KR" b="1" dirty="0">
                  <a:latin typeface="Noto Sans Batak" panose="020B0502040504020204" pitchFamily="34" charset="0"/>
                  <a:cs typeface="Noto Sans Kannada" panose="020B0502040504020204" pitchFamily="34" charset="0"/>
                </a:rPr>
                <a:t>Image </a:t>
              </a:r>
              <a:r>
                <a:rPr kumimoji="1" lang="en-US" altLang="ko-KR" sz="1600" b="1" dirty="0">
                  <a:latin typeface="Noto Sans Batak" panose="020B0502040504020204" pitchFamily="34" charset="0"/>
                  <a:cs typeface="Noto Sans Kannada" panose="020B0502040504020204" pitchFamily="34" charset="0"/>
                </a:rPr>
                <a:t>1/20</a:t>
              </a:r>
              <a:endParaRPr kumimoji="1" lang="ko-KR" altLang="en-US" b="1" dirty="0">
                <a:latin typeface="Noto Sans Batak" panose="020B0502040504020204" pitchFamily="34" charset="0"/>
                <a:cs typeface="Noto Sans Kannada" panose="020B0502040504020204" pitchFamily="34" charset="0"/>
              </a:endParaRPr>
            </a:p>
          </p:txBody>
        </p:sp>
        <p:sp>
          <p:nvSpPr>
            <p:cNvPr id="18" name="TextBox 17">
              <a:extLst>
                <a:ext uri="{FF2B5EF4-FFF2-40B4-BE49-F238E27FC236}">
                  <a16:creationId xmlns:a16="http://schemas.microsoft.com/office/drawing/2014/main" id="{B05A7177-25B4-9AE7-3B95-074BA5A1EEB2}"/>
                </a:ext>
              </a:extLst>
            </p:cNvPr>
            <p:cNvSpPr txBox="1"/>
            <p:nvPr/>
          </p:nvSpPr>
          <p:spPr>
            <a:xfrm>
              <a:off x="3699987" y="1914320"/>
              <a:ext cx="115765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Emotion</a:t>
              </a:r>
            </a:p>
          </p:txBody>
        </p:sp>
        <p:sp>
          <p:nvSpPr>
            <p:cNvPr id="19" name="모서리가 둥근 직사각형 18">
              <a:extLst>
                <a:ext uri="{FF2B5EF4-FFF2-40B4-BE49-F238E27FC236}">
                  <a16:creationId xmlns:a16="http://schemas.microsoft.com/office/drawing/2014/main" id="{A71F03A1-8596-6EAA-7BC5-D05F5F7ACB01}"/>
                </a:ext>
              </a:extLst>
            </p:cNvPr>
            <p:cNvSpPr/>
            <p:nvPr/>
          </p:nvSpPr>
          <p:spPr>
            <a:xfrm>
              <a:off x="3725745" y="2388156"/>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Happy</a:t>
              </a:r>
              <a:endParaRPr kumimoji="1" lang="ko-KR" altLang="en-US" sz="1600" b="1" dirty="0">
                <a:solidFill>
                  <a:schemeClr val="tx1"/>
                </a:solidFill>
                <a:latin typeface="Noto Sans Batak" panose="020B0502040504020204" pitchFamily="34" charset="0"/>
              </a:endParaRPr>
            </a:p>
          </p:txBody>
        </p:sp>
        <p:sp>
          <p:nvSpPr>
            <p:cNvPr id="20" name="모서리가 둥근 직사각형 19">
              <a:extLst>
                <a:ext uri="{FF2B5EF4-FFF2-40B4-BE49-F238E27FC236}">
                  <a16:creationId xmlns:a16="http://schemas.microsoft.com/office/drawing/2014/main" id="{096B5CD1-0B16-82D2-514C-AFF665096CAA}"/>
                </a:ext>
              </a:extLst>
            </p:cNvPr>
            <p:cNvSpPr/>
            <p:nvPr/>
          </p:nvSpPr>
          <p:spPr>
            <a:xfrm>
              <a:off x="3725745" y="2958200"/>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Sad</a:t>
              </a:r>
              <a:endParaRPr kumimoji="1" lang="ko-KR" altLang="en-US" sz="1600" b="1" dirty="0">
                <a:solidFill>
                  <a:schemeClr val="tx1"/>
                </a:solidFill>
                <a:latin typeface="Noto Sans Batak" panose="020B0502040504020204" pitchFamily="34" charset="0"/>
              </a:endParaRPr>
            </a:p>
          </p:txBody>
        </p:sp>
        <p:sp>
          <p:nvSpPr>
            <p:cNvPr id="21" name="모서리가 둥근 직사각형 20">
              <a:extLst>
                <a:ext uri="{FF2B5EF4-FFF2-40B4-BE49-F238E27FC236}">
                  <a16:creationId xmlns:a16="http://schemas.microsoft.com/office/drawing/2014/main" id="{A12909EB-6453-3E96-8AF9-096B8CA61EC0}"/>
                </a:ext>
              </a:extLst>
            </p:cNvPr>
            <p:cNvSpPr/>
            <p:nvPr/>
          </p:nvSpPr>
          <p:spPr>
            <a:xfrm>
              <a:off x="3725745" y="3528244"/>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Disgust</a:t>
              </a:r>
              <a:endParaRPr kumimoji="1" lang="ko-KR" altLang="en-US" sz="1600" b="1" dirty="0">
                <a:solidFill>
                  <a:schemeClr val="tx1"/>
                </a:solidFill>
                <a:latin typeface="Noto Sans Batak" panose="020B0502040504020204" pitchFamily="34" charset="0"/>
              </a:endParaRPr>
            </a:p>
          </p:txBody>
        </p:sp>
        <p:sp>
          <p:nvSpPr>
            <p:cNvPr id="22" name="모서리가 둥근 직사각형 21">
              <a:extLst>
                <a:ext uri="{FF2B5EF4-FFF2-40B4-BE49-F238E27FC236}">
                  <a16:creationId xmlns:a16="http://schemas.microsoft.com/office/drawing/2014/main" id="{A9E2C344-D7BB-66A2-2472-9A780AE60107}"/>
                </a:ext>
              </a:extLst>
            </p:cNvPr>
            <p:cNvSpPr/>
            <p:nvPr/>
          </p:nvSpPr>
          <p:spPr>
            <a:xfrm>
              <a:off x="3720131" y="4098288"/>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Neutral</a:t>
              </a:r>
              <a:endParaRPr kumimoji="1" lang="ko-KR" altLang="en-US" sz="1600" b="1" dirty="0">
                <a:solidFill>
                  <a:schemeClr val="tx1"/>
                </a:solidFill>
                <a:latin typeface="Noto Sans Batak" panose="020B0502040504020204" pitchFamily="34" charset="0"/>
              </a:endParaRPr>
            </a:p>
          </p:txBody>
        </p:sp>
        <p:sp>
          <p:nvSpPr>
            <p:cNvPr id="23" name="직사각형 22">
              <a:extLst>
                <a:ext uri="{FF2B5EF4-FFF2-40B4-BE49-F238E27FC236}">
                  <a16:creationId xmlns:a16="http://schemas.microsoft.com/office/drawing/2014/main" id="{65CA4371-AF9F-61D0-839F-274DACB226AB}"/>
                </a:ext>
              </a:extLst>
            </p:cNvPr>
            <p:cNvSpPr/>
            <p:nvPr/>
          </p:nvSpPr>
          <p:spPr>
            <a:xfrm>
              <a:off x="7253134" y="3100967"/>
              <a:ext cx="1093455" cy="4374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ko-KR" dirty="0">
                  <a:latin typeface="Noto Sans Batak" panose="020B0502040504020204" pitchFamily="34" charset="0"/>
                </a:rPr>
                <a:t> NEXT</a:t>
              </a:r>
              <a:endParaRPr kumimoji="1" lang="ko-KR" altLang="en-US" dirty="0">
                <a:latin typeface="Noto Sans Batak" panose="020B0502040504020204" pitchFamily="34" charset="0"/>
              </a:endParaRPr>
            </a:p>
          </p:txBody>
        </p:sp>
        <p:pic>
          <p:nvPicPr>
            <p:cNvPr id="24" name="그림 23" descr="블랙, 어둠이(가) 표시된 사진&#10;&#10;자동 생성된 설명">
              <a:extLst>
                <a:ext uri="{FF2B5EF4-FFF2-40B4-BE49-F238E27FC236}">
                  <a16:creationId xmlns:a16="http://schemas.microsoft.com/office/drawing/2014/main" id="{82C930F5-9270-3D92-70F6-1249312690A0}"/>
                </a:ext>
              </a:extLst>
            </p:cNvPr>
            <p:cNvPicPr>
              <a:picLocks noChangeAspect="1"/>
            </p:cNvPicPr>
            <p:nvPr/>
          </p:nvPicPr>
          <p:blipFill>
            <a:blip r:embed="rId4"/>
            <a:stretch>
              <a:fillRect/>
            </a:stretch>
          </p:blipFill>
          <p:spPr>
            <a:xfrm flipV="1">
              <a:off x="7965871" y="3203213"/>
              <a:ext cx="262944" cy="262944"/>
            </a:xfrm>
            <a:prstGeom prst="rect">
              <a:avLst/>
            </a:prstGeom>
          </p:spPr>
        </p:pic>
        <p:pic>
          <p:nvPicPr>
            <p:cNvPr id="26" name="그림 25">
              <a:extLst>
                <a:ext uri="{FF2B5EF4-FFF2-40B4-BE49-F238E27FC236}">
                  <a16:creationId xmlns:a16="http://schemas.microsoft.com/office/drawing/2014/main" id="{2E05C303-122E-A299-4B01-4CB5A8A3BF4F}"/>
                </a:ext>
              </a:extLst>
            </p:cNvPr>
            <p:cNvPicPr>
              <a:picLocks noChangeAspect="1"/>
            </p:cNvPicPr>
            <p:nvPr/>
          </p:nvPicPr>
          <p:blipFill>
            <a:blip r:embed="rId5"/>
            <a:stretch>
              <a:fillRect/>
            </a:stretch>
          </p:blipFill>
          <p:spPr>
            <a:xfrm>
              <a:off x="5135971" y="2553779"/>
              <a:ext cx="1841500" cy="1524000"/>
            </a:xfrm>
            <a:prstGeom prst="rect">
              <a:avLst/>
            </a:prstGeom>
          </p:spPr>
        </p:pic>
      </p:gr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9238716"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Labeling </a:t>
            </a:r>
            <a:r>
              <a:rPr kumimoji="1" lang="en-US" altLang="ko-KR" sz="3600" b="1" dirty="0">
                <a:solidFill>
                  <a:srgbClr val="F86F03"/>
                </a:solidFill>
                <a:latin typeface="Noto Sans Batak" panose="020B0502040504020204" pitchFamily="34" charset="0"/>
                <a:ea typeface="AppleGothic" pitchFamily="2" charset="-127"/>
                <a:cs typeface="Calibri" panose="020F0502020204030204" pitchFamily="34" charset="0"/>
              </a:rPr>
              <a:t>Interfaces</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 to Enhance Machine FER</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Related Work</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7</a:t>
            </a:fld>
            <a:endParaRPr kumimoji="1" lang="ko-KR" altLang="en-US"/>
          </a:p>
        </p:txBody>
      </p:sp>
      <p:cxnSp>
        <p:nvCxnSpPr>
          <p:cNvPr id="41" name="직선 연결선[R] 40">
            <a:extLst>
              <a:ext uri="{FF2B5EF4-FFF2-40B4-BE49-F238E27FC236}">
                <a16:creationId xmlns:a16="http://schemas.microsoft.com/office/drawing/2014/main" id="{BB9E4EDF-FEF5-8CC8-9374-9BEED45D0E42}"/>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90A7E67-5E37-4002-EDD8-6AD476EBAFC8}"/>
              </a:ext>
            </a:extLst>
          </p:cNvPr>
          <p:cNvSpPr txBox="1"/>
          <p:nvPr/>
        </p:nvSpPr>
        <p:spPr>
          <a:xfrm>
            <a:off x="-1" y="6427113"/>
            <a:ext cx="5515897" cy="430887"/>
          </a:xfrm>
          <a:prstGeom prst="rect">
            <a:avLst/>
          </a:prstGeom>
          <a:noFill/>
        </p:spPr>
        <p:txBody>
          <a:bodyPr wrap="square" rtlCol="0">
            <a:spAutoFit/>
          </a:bodyPr>
          <a:lstStyle/>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AffectNet: A Database for Facial Expression, Valence, and Arousal Computing in the Wild</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Mollahosseini et al., IEEE Transactions on Affective Computing (2017)</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42" name="TextBox 41">
            <a:extLst>
              <a:ext uri="{FF2B5EF4-FFF2-40B4-BE49-F238E27FC236}">
                <a16:creationId xmlns:a16="http://schemas.microsoft.com/office/drawing/2014/main" id="{DA3EA168-481C-5746-14EE-DD27A8F6F7E3}"/>
              </a:ext>
            </a:extLst>
          </p:cNvPr>
          <p:cNvSpPr txBox="1"/>
          <p:nvPr/>
        </p:nvSpPr>
        <p:spPr>
          <a:xfrm>
            <a:off x="6916384" y="2685796"/>
            <a:ext cx="4120340" cy="461665"/>
          </a:xfrm>
          <a:prstGeom prst="rect">
            <a:avLst/>
          </a:prstGeom>
          <a:noFill/>
        </p:spPr>
        <p:txBody>
          <a:bodyPr wrap="square" rtlCol="0">
            <a:spAutoFit/>
          </a:bodyPr>
          <a:lstStyle/>
          <a:p>
            <a:pPr algn="ctr"/>
            <a:r>
              <a:rPr kumimoji="1" lang="en-US" altLang="ko-KR" sz="2400" b="1" dirty="0">
                <a:solidFill>
                  <a:srgbClr val="F86F03"/>
                </a:solidFill>
                <a:latin typeface="Noto Sans Kannada" panose="020B0502040504020204" pitchFamily="34" charset="0"/>
                <a:cs typeface="Noto Sans Kannada" panose="020B0502040504020204" pitchFamily="34" charset="0"/>
              </a:rPr>
              <a:t>“Judgement-based approach”</a:t>
            </a:r>
          </a:p>
        </p:txBody>
      </p:sp>
      <p:sp>
        <p:nvSpPr>
          <p:cNvPr id="43" name="TextBox 42">
            <a:extLst>
              <a:ext uri="{FF2B5EF4-FFF2-40B4-BE49-F238E27FC236}">
                <a16:creationId xmlns:a16="http://schemas.microsoft.com/office/drawing/2014/main" id="{58446218-0708-5A1F-9BE6-22E775A74FF2}"/>
              </a:ext>
            </a:extLst>
          </p:cNvPr>
          <p:cNvSpPr txBox="1"/>
          <p:nvPr/>
        </p:nvSpPr>
        <p:spPr>
          <a:xfrm>
            <a:off x="6712282" y="3402700"/>
            <a:ext cx="5359123" cy="1200329"/>
          </a:xfrm>
          <a:prstGeom prst="rect">
            <a:avLst/>
          </a:prstGeom>
          <a:noFill/>
        </p:spPr>
        <p:txBody>
          <a:bodyPr wrap="square" rtlCol="0">
            <a:spAutoFit/>
          </a:bodyPr>
          <a:lstStyle/>
          <a:p>
            <a:r>
              <a:rPr kumimoji="1" lang="en-US" altLang="ko-KR" sz="2400" dirty="0">
                <a:latin typeface="Noto Sans Kannada" panose="020B0502040504020204" pitchFamily="34" charset="0"/>
                <a:cs typeface="Noto Sans Kannada" panose="020B0502040504020204" pitchFamily="34" charset="0"/>
              </a:rPr>
              <a:t>Interprets facial expression based on how it is universally and heuristically perceived by a large common population</a:t>
            </a:r>
            <a:endParaRPr kumimoji="1" lang="ko-KR" altLang="en-US" sz="2400" dirty="0">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1694064579"/>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197D11D7-6F7B-A4FF-307D-86D69E860B53}"/>
              </a:ext>
            </a:extLst>
          </p:cNvPr>
          <p:cNvSpPr txBox="1"/>
          <p:nvPr/>
        </p:nvSpPr>
        <p:spPr>
          <a:xfrm>
            <a:off x="6655969" y="3211185"/>
            <a:ext cx="4919104" cy="1938992"/>
          </a:xfrm>
          <a:prstGeom prst="rect">
            <a:avLst/>
          </a:prstGeom>
          <a:noFill/>
        </p:spPr>
        <p:txBody>
          <a:bodyPr wrap="square" rtlCol="0">
            <a:spAutoFit/>
          </a:bodyPr>
          <a:lstStyle/>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Large labeling error and bias</a:t>
            </a:r>
            <a:b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br>
            <a:endPar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Limited to single-choice format</a:t>
            </a:r>
            <a:b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br>
            <a:endPar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endParaRPr>
          </a:p>
          <a:p>
            <a:pPr marL="342900" indent="-342900">
              <a:buFont typeface="시스템 서체 일반체"/>
              <a:buChar char="✔️"/>
            </a:pPr>
            <a:r>
              <a:rPr kumimoji="1" lang="en-US" altLang="ko-KR" sz="2400" dirty="0">
                <a:solidFill>
                  <a:schemeClr val="tx1">
                    <a:lumMod val="65000"/>
                    <a:lumOff val="35000"/>
                  </a:schemeClr>
                </a:solidFill>
                <a:latin typeface="Noto Sans Kannada" panose="020B0502040504020204" pitchFamily="34" charset="0"/>
                <a:cs typeface="Noto Sans Kannada" panose="020B0502040504020204" pitchFamily="34" charset="0"/>
              </a:rPr>
              <a:t>Tedious and repetitive sessions</a:t>
            </a:r>
            <a:endParaRPr kumimoji="1" lang="ko-KR" altLang="en-US" sz="2400" dirty="0">
              <a:solidFill>
                <a:schemeClr val="tx1">
                  <a:lumMod val="65000"/>
                  <a:lumOff val="35000"/>
                </a:schemeClr>
              </a:solidFill>
              <a:latin typeface="Noto Sans Kannada" panose="020B0502040504020204" pitchFamily="34" charset="0"/>
              <a:cs typeface="Noto Sans Kannada" panose="020B0502040504020204" pitchFamily="34" charset="0"/>
            </a:endParaRPr>
          </a:p>
        </p:txBody>
      </p:sp>
      <p:grpSp>
        <p:nvGrpSpPr>
          <p:cNvPr id="6" name="그룹 5">
            <a:extLst>
              <a:ext uri="{FF2B5EF4-FFF2-40B4-BE49-F238E27FC236}">
                <a16:creationId xmlns:a16="http://schemas.microsoft.com/office/drawing/2014/main" id="{D98B9F8B-1944-524F-735E-99740C4520E2}"/>
              </a:ext>
            </a:extLst>
          </p:cNvPr>
          <p:cNvGrpSpPr/>
          <p:nvPr/>
        </p:nvGrpSpPr>
        <p:grpSpPr>
          <a:xfrm>
            <a:off x="463513" y="1961429"/>
            <a:ext cx="5544499" cy="3570022"/>
            <a:chOff x="3260941" y="1424721"/>
            <a:chExt cx="5544499" cy="3570022"/>
          </a:xfrm>
        </p:grpSpPr>
        <p:sp>
          <p:nvSpPr>
            <p:cNvPr id="15" name="직사각형 14">
              <a:extLst>
                <a:ext uri="{FF2B5EF4-FFF2-40B4-BE49-F238E27FC236}">
                  <a16:creationId xmlns:a16="http://schemas.microsoft.com/office/drawing/2014/main" id="{ACD97A9F-FAFF-1BA1-C99D-757F144A1CD9}"/>
                </a:ext>
              </a:extLst>
            </p:cNvPr>
            <p:cNvSpPr/>
            <p:nvPr/>
          </p:nvSpPr>
          <p:spPr>
            <a:xfrm>
              <a:off x="3260941" y="1636816"/>
              <a:ext cx="5536032" cy="3357927"/>
            </a:xfrm>
            <a:prstGeom prst="rect">
              <a:avLst/>
            </a:prstGeom>
            <a:solidFill>
              <a:schemeClr val="bg1"/>
            </a:solidFill>
            <a:ln w="127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16" name="그림 15">
              <a:extLst>
                <a:ext uri="{FF2B5EF4-FFF2-40B4-BE49-F238E27FC236}">
                  <a16:creationId xmlns:a16="http://schemas.microsoft.com/office/drawing/2014/main" id="{90BB1A77-7C8E-DB04-1D51-4A44B395B6BB}"/>
                </a:ext>
              </a:extLst>
            </p:cNvPr>
            <p:cNvPicPr>
              <a:picLocks noChangeAspect="1"/>
            </p:cNvPicPr>
            <p:nvPr/>
          </p:nvPicPr>
          <p:blipFill>
            <a:blip r:embed="rId3"/>
            <a:stretch>
              <a:fillRect/>
            </a:stretch>
          </p:blipFill>
          <p:spPr>
            <a:xfrm>
              <a:off x="3269407" y="1424721"/>
              <a:ext cx="5536033" cy="208906"/>
            </a:xfrm>
            <a:prstGeom prst="rect">
              <a:avLst/>
            </a:prstGeom>
            <a:ln>
              <a:solidFill>
                <a:schemeClr val="bg1">
                  <a:lumMod val="50000"/>
                </a:schemeClr>
              </a:solidFill>
            </a:ln>
          </p:spPr>
        </p:pic>
        <p:sp>
          <p:nvSpPr>
            <p:cNvPr id="17" name="TextBox 16">
              <a:extLst>
                <a:ext uri="{FF2B5EF4-FFF2-40B4-BE49-F238E27FC236}">
                  <a16:creationId xmlns:a16="http://schemas.microsoft.com/office/drawing/2014/main" id="{77CBC1E2-FE35-DDFE-E312-FD076470941C}"/>
                </a:ext>
              </a:extLst>
            </p:cNvPr>
            <p:cNvSpPr txBox="1"/>
            <p:nvPr/>
          </p:nvSpPr>
          <p:spPr>
            <a:xfrm>
              <a:off x="5655075" y="4145934"/>
              <a:ext cx="830333" cy="615553"/>
            </a:xfrm>
            <a:prstGeom prst="rect">
              <a:avLst/>
            </a:prstGeom>
            <a:noFill/>
          </p:spPr>
          <p:txBody>
            <a:bodyPr wrap="square" rtlCol="0">
              <a:spAutoFit/>
            </a:bodyPr>
            <a:lstStyle/>
            <a:p>
              <a:pPr algn="ctr"/>
              <a:r>
                <a:rPr kumimoji="1" lang="en-US" altLang="ko-KR" b="1" dirty="0">
                  <a:latin typeface="Noto Sans Batak" panose="020B0502040504020204" pitchFamily="34" charset="0"/>
                  <a:cs typeface="Noto Sans Kannada" panose="020B0502040504020204" pitchFamily="34" charset="0"/>
                </a:rPr>
                <a:t>Image </a:t>
              </a:r>
              <a:r>
                <a:rPr kumimoji="1" lang="en-US" altLang="ko-KR" sz="1600" b="1" dirty="0">
                  <a:latin typeface="Noto Sans Batak" panose="020B0502040504020204" pitchFamily="34" charset="0"/>
                  <a:cs typeface="Noto Sans Kannada" panose="020B0502040504020204" pitchFamily="34" charset="0"/>
                </a:rPr>
                <a:t>1/20</a:t>
              </a:r>
              <a:endParaRPr kumimoji="1" lang="ko-KR" altLang="en-US" b="1" dirty="0">
                <a:latin typeface="Noto Sans Batak" panose="020B0502040504020204" pitchFamily="34" charset="0"/>
                <a:cs typeface="Noto Sans Kannada" panose="020B0502040504020204" pitchFamily="34" charset="0"/>
              </a:endParaRPr>
            </a:p>
          </p:txBody>
        </p:sp>
        <p:sp>
          <p:nvSpPr>
            <p:cNvPr id="18" name="TextBox 17">
              <a:extLst>
                <a:ext uri="{FF2B5EF4-FFF2-40B4-BE49-F238E27FC236}">
                  <a16:creationId xmlns:a16="http://schemas.microsoft.com/office/drawing/2014/main" id="{B05A7177-25B4-9AE7-3B95-074BA5A1EEB2}"/>
                </a:ext>
              </a:extLst>
            </p:cNvPr>
            <p:cNvSpPr txBox="1"/>
            <p:nvPr/>
          </p:nvSpPr>
          <p:spPr>
            <a:xfrm>
              <a:off x="3699987" y="1914320"/>
              <a:ext cx="1157654" cy="400110"/>
            </a:xfrm>
            <a:prstGeom prst="rect">
              <a:avLst/>
            </a:prstGeom>
            <a:noFill/>
          </p:spPr>
          <p:txBody>
            <a:bodyPr wrap="square" rtlCol="0">
              <a:spAutoFit/>
            </a:bodyPr>
            <a:lstStyle/>
            <a:p>
              <a:pPr algn="ctr"/>
              <a:r>
                <a:rPr kumimoji="1" lang="en-US" altLang="ko-KR" sz="2000" b="1" dirty="0">
                  <a:solidFill>
                    <a:srgbClr val="515FE1"/>
                  </a:solidFill>
                  <a:latin typeface="Noto Sans Batak" panose="020B0502040504020204" pitchFamily="34" charset="0"/>
                  <a:cs typeface="Noto Sans Kannada" panose="020B0502040504020204" pitchFamily="34" charset="0"/>
                </a:rPr>
                <a:t>Emotion</a:t>
              </a:r>
            </a:p>
          </p:txBody>
        </p:sp>
        <p:sp>
          <p:nvSpPr>
            <p:cNvPr id="19" name="모서리가 둥근 직사각형 18">
              <a:extLst>
                <a:ext uri="{FF2B5EF4-FFF2-40B4-BE49-F238E27FC236}">
                  <a16:creationId xmlns:a16="http://schemas.microsoft.com/office/drawing/2014/main" id="{A71F03A1-8596-6EAA-7BC5-D05F5F7ACB01}"/>
                </a:ext>
              </a:extLst>
            </p:cNvPr>
            <p:cNvSpPr/>
            <p:nvPr/>
          </p:nvSpPr>
          <p:spPr>
            <a:xfrm>
              <a:off x="3725745" y="2388156"/>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Happy</a:t>
              </a:r>
              <a:endParaRPr kumimoji="1" lang="ko-KR" altLang="en-US" sz="1600" b="1" dirty="0">
                <a:solidFill>
                  <a:schemeClr val="tx1"/>
                </a:solidFill>
                <a:latin typeface="Noto Sans Batak" panose="020B0502040504020204" pitchFamily="34" charset="0"/>
              </a:endParaRPr>
            </a:p>
          </p:txBody>
        </p:sp>
        <p:sp>
          <p:nvSpPr>
            <p:cNvPr id="20" name="모서리가 둥근 직사각형 19">
              <a:extLst>
                <a:ext uri="{FF2B5EF4-FFF2-40B4-BE49-F238E27FC236}">
                  <a16:creationId xmlns:a16="http://schemas.microsoft.com/office/drawing/2014/main" id="{096B5CD1-0B16-82D2-514C-AFF665096CAA}"/>
                </a:ext>
              </a:extLst>
            </p:cNvPr>
            <p:cNvSpPr/>
            <p:nvPr/>
          </p:nvSpPr>
          <p:spPr>
            <a:xfrm>
              <a:off x="3725745" y="2958200"/>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Sad</a:t>
              </a:r>
              <a:endParaRPr kumimoji="1" lang="ko-KR" altLang="en-US" sz="1600" b="1" dirty="0">
                <a:solidFill>
                  <a:schemeClr val="tx1"/>
                </a:solidFill>
                <a:latin typeface="Noto Sans Batak" panose="020B0502040504020204" pitchFamily="34" charset="0"/>
              </a:endParaRPr>
            </a:p>
          </p:txBody>
        </p:sp>
        <p:sp>
          <p:nvSpPr>
            <p:cNvPr id="21" name="모서리가 둥근 직사각형 20">
              <a:extLst>
                <a:ext uri="{FF2B5EF4-FFF2-40B4-BE49-F238E27FC236}">
                  <a16:creationId xmlns:a16="http://schemas.microsoft.com/office/drawing/2014/main" id="{A12909EB-6453-3E96-8AF9-096B8CA61EC0}"/>
                </a:ext>
              </a:extLst>
            </p:cNvPr>
            <p:cNvSpPr/>
            <p:nvPr/>
          </p:nvSpPr>
          <p:spPr>
            <a:xfrm>
              <a:off x="3725745" y="3528244"/>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Disgust</a:t>
              </a:r>
              <a:endParaRPr kumimoji="1" lang="ko-KR" altLang="en-US" sz="1600" b="1" dirty="0">
                <a:solidFill>
                  <a:schemeClr val="tx1"/>
                </a:solidFill>
                <a:latin typeface="Noto Sans Batak" panose="020B0502040504020204" pitchFamily="34" charset="0"/>
              </a:endParaRPr>
            </a:p>
          </p:txBody>
        </p:sp>
        <p:sp>
          <p:nvSpPr>
            <p:cNvPr id="22" name="모서리가 둥근 직사각형 21">
              <a:extLst>
                <a:ext uri="{FF2B5EF4-FFF2-40B4-BE49-F238E27FC236}">
                  <a16:creationId xmlns:a16="http://schemas.microsoft.com/office/drawing/2014/main" id="{A9E2C344-D7BB-66A2-2472-9A780AE60107}"/>
                </a:ext>
              </a:extLst>
            </p:cNvPr>
            <p:cNvSpPr/>
            <p:nvPr/>
          </p:nvSpPr>
          <p:spPr>
            <a:xfrm>
              <a:off x="3720131" y="4098288"/>
              <a:ext cx="1157654" cy="445195"/>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b="1" dirty="0">
                  <a:solidFill>
                    <a:schemeClr val="tx1"/>
                  </a:solidFill>
                  <a:latin typeface="Noto Sans Batak" panose="020B0502040504020204" pitchFamily="34" charset="0"/>
                </a:rPr>
                <a:t>Neutral</a:t>
              </a:r>
              <a:endParaRPr kumimoji="1" lang="ko-KR" altLang="en-US" sz="1600" b="1" dirty="0">
                <a:solidFill>
                  <a:schemeClr val="tx1"/>
                </a:solidFill>
                <a:latin typeface="Noto Sans Batak" panose="020B0502040504020204" pitchFamily="34" charset="0"/>
              </a:endParaRPr>
            </a:p>
          </p:txBody>
        </p:sp>
        <p:sp>
          <p:nvSpPr>
            <p:cNvPr id="23" name="직사각형 22">
              <a:extLst>
                <a:ext uri="{FF2B5EF4-FFF2-40B4-BE49-F238E27FC236}">
                  <a16:creationId xmlns:a16="http://schemas.microsoft.com/office/drawing/2014/main" id="{65CA4371-AF9F-61D0-839F-274DACB226AB}"/>
                </a:ext>
              </a:extLst>
            </p:cNvPr>
            <p:cNvSpPr/>
            <p:nvPr/>
          </p:nvSpPr>
          <p:spPr>
            <a:xfrm>
              <a:off x="7253134" y="3100967"/>
              <a:ext cx="1093455" cy="43745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ko-KR" dirty="0">
                  <a:latin typeface="Noto Sans Batak" panose="020B0502040504020204" pitchFamily="34" charset="0"/>
                </a:rPr>
                <a:t> NEXT</a:t>
              </a:r>
              <a:endParaRPr kumimoji="1" lang="ko-KR" altLang="en-US" dirty="0">
                <a:latin typeface="Noto Sans Batak" panose="020B0502040504020204" pitchFamily="34" charset="0"/>
              </a:endParaRPr>
            </a:p>
          </p:txBody>
        </p:sp>
        <p:pic>
          <p:nvPicPr>
            <p:cNvPr id="24" name="그림 23" descr="블랙, 어둠이(가) 표시된 사진&#10;&#10;자동 생성된 설명">
              <a:extLst>
                <a:ext uri="{FF2B5EF4-FFF2-40B4-BE49-F238E27FC236}">
                  <a16:creationId xmlns:a16="http://schemas.microsoft.com/office/drawing/2014/main" id="{82C930F5-9270-3D92-70F6-1249312690A0}"/>
                </a:ext>
              </a:extLst>
            </p:cNvPr>
            <p:cNvPicPr>
              <a:picLocks noChangeAspect="1"/>
            </p:cNvPicPr>
            <p:nvPr/>
          </p:nvPicPr>
          <p:blipFill>
            <a:blip r:embed="rId4"/>
            <a:stretch>
              <a:fillRect/>
            </a:stretch>
          </p:blipFill>
          <p:spPr>
            <a:xfrm flipV="1">
              <a:off x="7965871" y="3203213"/>
              <a:ext cx="262944" cy="262944"/>
            </a:xfrm>
            <a:prstGeom prst="rect">
              <a:avLst/>
            </a:prstGeom>
          </p:spPr>
        </p:pic>
        <p:pic>
          <p:nvPicPr>
            <p:cNvPr id="26" name="그림 25">
              <a:extLst>
                <a:ext uri="{FF2B5EF4-FFF2-40B4-BE49-F238E27FC236}">
                  <a16:creationId xmlns:a16="http://schemas.microsoft.com/office/drawing/2014/main" id="{2E05C303-122E-A299-4B01-4CB5A8A3BF4F}"/>
                </a:ext>
              </a:extLst>
            </p:cNvPr>
            <p:cNvPicPr>
              <a:picLocks noChangeAspect="1"/>
            </p:cNvPicPr>
            <p:nvPr/>
          </p:nvPicPr>
          <p:blipFill>
            <a:blip r:embed="rId5"/>
            <a:stretch>
              <a:fillRect/>
            </a:stretch>
          </p:blipFill>
          <p:spPr>
            <a:xfrm>
              <a:off x="5135971" y="2553779"/>
              <a:ext cx="1841500" cy="1524000"/>
            </a:xfrm>
            <a:prstGeom prst="rect">
              <a:avLst/>
            </a:prstGeom>
          </p:spPr>
        </p:pic>
      </p:gr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9238716" cy="646331"/>
          </a:xfrm>
          <a:prstGeom prst="rect">
            <a:avLst/>
          </a:prstGeom>
          <a:noFill/>
        </p:spPr>
        <p:txBody>
          <a:bodyPr wrap="square" rtlCol="0">
            <a:spAutoFit/>
          </a:bodyPr>
          <a:lstStyle/>
          <a:p>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Labeling </a:t>
            </a:r>
            <a:r>
              <a:rPr kumimoji="1" lang="en-US" altLang="ko-KR" sz="3600" b="1" dirty="0">
                <a:solidFill>
                  <a:srgbClr val="F86F03"/>
                </a:solidFill>
                <a:latin typeface="Noto Sans Batak" panose="020B0502040504020204" pitchFamily="34" charset="0"/>
                <a:ea typeface="AppleGothic" pitchFamily="2" charset="-127"/>
                <a:cs typeface="Calibri" panose="020F0502020204030204" pitchFamily="34" charset="0"/>
              </a:rPr>
              <a:t>Interfaces</a:t>
            </a:r>
            <a:r>
              <a:rPr kumimoji="1" lang="en-US" altLang="ko-KR" sz="3600" b="1" dirty="0">
                <a:solidFill>
                  <a:srgbClr val="515FE1"/>
                </a:solidFill>
                <a:latin typeface="Noto Sans Batak" panose="020B0502040504020204" pitchFamily="34" charset="0"/>
                <a:ea typeface="AppleGothic" pitchFamily="2" charset="-127"/>
                <a:cs typeface="Calibri" panose="020F0502020204030204" pitchFamily="34" charset="0"/>
              </a:rPr>
              <a:t> to Enhance Machine FER</a:t>
            </a:r>
            <a:endParaRPr kumimoji="1" lang="ko-KR" altLang="en-US" sz="3600" b="1" dirty="0">
              <a:solidFill>
                <a:srgbClr val="515FE1"/>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Related Work</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61960B37-86F0-42A7-B6B4-FC4EC511D4A4}"/>
              </a:ext>
            </a:extLst>
          </p:cNvPr>
          <p:cNvSpPr>
            <a:spLocks noGrp="1"/>
          </p:cNvSpPr>
          <p:nvPr>
            <p:ph type="sldNum" sz="quarter" idx="12"/>
          </p:nvPr>
        </p:nvSpPr>
        <p:spPr/>
        <p:txBody>
          <a:bodyPr/>
          <a:lstStyle/>
          <a:p>
            <a:fld id="{633585DC-F2A3-834D-ABF3-456A4245D92B}" type="slidenum">
              <a:rPr kumimoji="1" lang="ko-KR" altLang="en-US" smtClean="0"/>
              <a:t>8</a:t>
            </a:fld>
            <a:endParaRPr kumimoji="1" lang="ko-KR" altLang="en-US"/>
          </a:p>
        </p:txBody>
      </p:sp>
      <p:cxnSp>
        <p:nvCxnSpPr>
          <p:cNvPr id="41" name="직선 연결선[R] 40">
            <a:extLst>
              <a:ext uri="{FF2B5EF4-FFF2-40B4-BE49-F238E27FC236}">
                <a16:creationId xmlns:a16="http://schemas.microsoft.com/office/drawing/2014/main" id="{BB9E4EDF-FEF5-8CC8-9374-9BEED45D0E42}"/>
              </a:ext>
            </a:extLst>
          </p:cNvPr>
          <p:cNvCxnSpPr>
            <a:cxnSpLocks/>
          </p:cNvCxnSpPr>
          <p:nvPr/>
        </p:nvCxnSpPr>
        <p:spPr>
          <a:xfrm>
            <a:off x="102427" y="6383407"/>
            <a:ext cx="3120810" cy="0"/>
          </a:xfrm>
          <a:prstGeom prst="line">
            <a:avLst/>
          </a:prstGeom>
          <a:ln w="41275" cap="rnd">
            <a:solidFill>
              <a:srgbClr val="F86F0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703956-647B-DC76-51C0-BE063728971A}"/>
              </a:ext>
            </a:extLst>
          </p:cNvPr>
          <p:cNvSpPr txBox="1"/>
          <p:nvPr/>
        </p:nvSpPr>
        <p:spPr>
          <a:xfrm>
            <a:off x="6452500" y="2123618"/>
            <a:ext cx="2083297" cy="523220"/>
          </a:xfrm>
          <a:prstGeom prst="rect">
            <a:avLst/>
          </a:prstGeom>
          <a:noFill/>
        </p:spPr>
        <p:txBody>
          <a:bodyPr wrap="square" rtlCol="0">
            <a:spAutoFit/>
          </a:bodyPr>
          <a:lstStyle/>
          <a:p>
            <a:pPr algn="ctr"/>
            <a:r>
              <a:rPr kumimoji="1" lang="en-US" altLang="ko-KR" sz="2800" b="1" dirty="0">
                <a:solidFill>
                  <a:srgbClr val="F86F03"/>
                </a:solidFill>
                <a:latin typeface="Noto Sans Batak" panose="020B0502040504020204" pitchFamily="34" charset="0"/>
                <a:cs typeface="Noto Sans Kannada" panose="020B0502040504020204" pitchFamily="34" charset="0"/>
              </a:rPr>
              <a:t>Limitations</a:t>
            </a:r>
            <a:endParaRPr kumimoji="1" lang="ko-KR" altLang="en-US" sz="2400" b="1" dirty="0">
              <a:solidFill>
                <a:srgbClr val="F86F03"/>
              </a:solidFill>
              <a:latin typeface="Noto Sans Batak" panose="020B0502040504020204" pitchFamily="34" charset="0"/>
              <a:cs typeface="Noto Sans Kannada" panose="020B0502040504020204" pitchFamily="34" charset="0"/>
            </a:endParaRPr>
          </a:p>
        </p:txBody>
      </p:sp>
      <p:sp>
        <p:nvSpPr>
          <p:cNvPr id="36" name="TextBox 35">
            <a:extLst>
              <a:ext uri="{FF2B5EF4-FFF2-40B4-BE49-F238E27FC236}">
                <a16:creationId xmlns:a16="http://schemas.microsoft.com/office/drawing/2014/main" id="{E90A7E67-5E37-4002-EDD8-6AD476EBAFC8}"/>
              </a:ext>
            </a:extLst>
          </p:cNvPr>
          <p:cNvSpPr txBox="1"/>
          <p:nvPr/>
        </p:nvSpPr>
        <p:spPr>
          <a:xfrm>
            <a:off x="-1" y="6427113"/>
            <a:ext cx="5515897" cy="430887"/>
          </a:xfrm>
          <a:prstGeom prst="rect">
            <a:avLst/>
          </a:prstGeom>
          <a:noFill/>
        </p:spPr>
        <p:txBody>
          <a:bodyPr wrap="square" rtlCol="0">
            <a:spAutoFit/>
          </a:bodyPr>
          <a:lstStyle/>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AffectNet: A Database for Facial Expression, Valence, and Arousal Computing in the Wild</a:t>
            </a:r>
          </a:p>
          <a:p>
            <a:r>
              <a:rPr kumimoji="1" lang="en-US" altLang="ko-KR" sz="1100" dirty="0">
                <a:solidFill>
                  <a:schemeClr val="bg2">
                    <a:lumMod val="50000"/>
                  </a:schemeClr>
                </a:solidFill>
                <a:latin typeface="Noto Sans Kannada" panose="020B0502040504020204" pitchFamily="34" charset="0"/>
                <a:cs typeface="Noto Sans Kannada" panose="020B0502040504020204" pitchFamily="34" charset="0"/>
              </a:rPr>
              <a:t>Mollahosseini et al., IEEE Transactions on Affective Computing (2017)</a:t>
            </a:r>
            <a:endParaRPr kumimoji="1" lang="ko-KR" altLang="en-US" sz="1100" dirty="0">
              <a:solidFill>
                <a:schemeClr val="bg2">
                  <a:lumMod val="50000"/>
                </a:schemeClr>
              </a:solidFill>
              <a:latin typeface="Noto Sans Kannada" panose="020B0502040504020204" pitchFamily="34" charset="0"/>
              <a:cs typeface="Noto Sans Kannada" panose="020B0502040504020204" pitchFamily="34" charset="0"/>
            </a:endParaRPr>
          </a:p>
        </p:txBody>
      </p:sp>
    </p:spTree>
    <p:extLst>
      <p:ext uri="{BB962C8B-B14F-4D97-AF65-F5344CB8AC3E}">
        <p14:creationId xmlns:p14="http://schemas.microsoft.com/office/powerpoint/2010/main" val="3829969111"/>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타원 23">
            <a:extLst>
              <a:ext uri="{FF2B5EF4-FFF2-40B4-BE49-F238E27FC236}">
                <a16:creationId xmlns:a16="http://schemas.microsoft.com/office/drawing/2014/main" id="{6E7202CB-0F17-6132-39B1-966FEB2D1BAC}"/>
              </a:ext>
            </a:extLst>
          </p:cNvPr>
          <p:cNvSpPr/>
          <p:nvPr/>
        </p:nvSpPr>
        <p:spPr>
          <a:xfrm>
            <a:off x="5710380" y="1525617"/>
            <a:ext cx="3192108" cy="2942892"/>
          </a:xfrm>
          <a:prstGeom prst="ellipse">
            <a:avLst/>
          </a:prstGeom>
          <a:solidFill>
            <a:schemeClr val="bg2">
              <a:lumMod val="90000"/>
              <a:alpha val="384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cxnSp>
        <p:nvCxnSpPr>
          <p:cNvPr id="10" name="직선 연결선[R] 9">
            <a:extLst>
              <a:ext uri="{FF2B5EF4-FFF2-40B4-BE49-F238E27FC236}">
                <a16:creationId xmlns:a16="http://schemas.microsoft.com/office/drawing/2014/main" id="{13BB012B-EFCF-FACA-3710-53CFB08A03B8}"/>
              </a:ext>
            </a:extLst>
          </p:cNvPr>
          <p:cNvCxnSpPr>
            <a:cxnSpLocks/>
          </p:cNvCxnSpPr>
          <p:nvPr/>
        </p:nvCxnSpPr>
        <p:spPr>
          <a:xfrm>
            <a:off x="444437" y="1057276"/>
            <a:ext cx="11210288" cy="0"/>
          </a:xfrm>
          <a:prstGeom prst="line">
            <a:avLst/>
          </a:prstGeom>
          <a:ln w="19050">
            <a:solidFill>
              <a:srgbClr val="525FE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69A544-89F2-5BD4-3FF7-26A98ACA492B}"/>
              </a:ext>
            </a:extLst>
          </p:cNvPr>
          <p:cNvSpPr txBox="1"/>
          <p:nvPr/>
        </p:nvSpPr>
        <p:spPr>
          <a:xfrm>
            <a:off x="468955" y="353213"/>
            <a:ext cx="11278608" cy="64633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1" dirty="0">
                <a:solidFill>
                  <a:srgbClr val="525FE1"/>
                </a:solidFill>
                <a:latin typeface="Noto Sans Batak" panose="020B0502040504020204" pitchFamily="34" charset="0"/>
                <a:ea typeface="AppleGothic" pitchFamily="2" charset="-127"/>
                <a:cs typeface="Calibri" panose="020F0502020204030204" pitchFamily="34" charset="0"/>
              </a:rPr>
              <a:t>Research Goal: Building an Integrated Interface</a:t>
            </a:r>
            <a:endParaRPr kumimoji="1" lang="ko-KR" altLang="en-US" sz="3600" b="1" dirty="0">
              <a:solidFill>
                <a:schemeClr val="tx1">
                  <a:lumMod val="50000"/>
                  <a:lumOff val="50000"/>
                </a:schemeClr>
              </a:solidFill>
              <a:latin typeface="Noto Sans Batak" panose="020B0502040504020204" pitchFamily="34" charset="0"/>
              <a:ea typeface="AppleGothic" pitchFamily="2" charset="-127"/>
              <a:cs typeface="Calibri" panose="020F0502020204030204" pitchFamily="34" charset="0"/>
            </a:endParaRPr>
          </a:p>
        </p:txBody>
      </p:sp>
      <p:sp>
        <p:nvSpPr>
          <p:cNvPr id="2" name="TextBox 1">
            <a:extLst>
              <a:ext uri="{FF2B5EF4-FFF2-40B4-BE49-F238E27FC236}">
                <a16:creationId xmlns:a16="http://schemas.microsoft.com/office/drawing/2014/main" id="{65B75402-6019-0B48-BF9A-E539A9940AD0}"/>
              </a:ext>
            </a:extLst>
          </p:cNvPr>
          <p:cNvSpPr txBox="1"/>
          <p:nvPr/>
        </p:nvSpPr>
        <p:spPr>
          <a:xfrm>
            <a:off x="131807" y="83404"/>
            <a:ext cx="1344431" cy="338554"/>
          </a:xfrm>
          <a:prstGeom prst="rect">
            <a:avLst/>
          </a:prstGeom>
          <a:noFill/>
        </p:spPr>
        <p:txBody>
          <a:bodyPr wrap="square" rtlCol="0">
            <a:spAutoFit/>
          </a:bodyPr>
          <a:lstStyle/>
          <a:p>
            <a:r>
              <a:rPr kumimoji="1" lang="en-US" altLang="ko-KR" sz="1600" dirty="0">
                <a:solidFill>
                  <a:schemeClr val="bg2">
                    <a:lumMod val="50000"/>
                  </a:schemeClr>
                </a:solidFill>
                <a:latin typeface="Noto Sans Kannada" panose="020B0502040504020204" pitchFamily="34" charset="0"/>
                <a:cs typeface="Noto Sans Kannada" panose="020B0502040504020204" pitchFamily="34" charset="0"/>
              </a:rPr>
              <a:t>Approach</a:t>
            </a:r>
            <a:endParaRPr kumimoji="1" lang="ko-KR" altLang="en-US" sz="1600" dirty="0">
              <a:solidFill>
                <a:schemeClr val="bg2">
                  <a:lumMod val="50000"/>
                </a:schemeClr>
              </a:solidFill>
              <a:latin typeface="Noto Sans Kannada" panose="020B0502040504020204" pitchFamily="34" charset="0"/>
              <a:cs typeface="Noto Sans Kannada" panose="020B0502040504020204" pitchFamily="34" charset="0"/>
            </a:endParaRPr>
          </a:p>
        </p:txBody>
      </p:sp>
      <p:sp>
        <p:nvSpPr>
          <p:cNvPr id="3" name="슬라이드 번호 개체 틀 2">
            <a:extLst>
              <a:ext uri="{FF2B5EF4-FFF2-40B4-BE49-F238E27FC236}">
                <a16:creationId xmlns:a16="http://schemas.microsoft.com/office/drawing/2014/main" id="{A09670D3-5F2D-F7CF-0488-C0671520528E}"/>
              </a:ext>
            </a:extLst>
          </p:cNvPr>
          <p:cNvSpPr>
            <a:spLocks noGrp="1"/>
          </p:cNvSpPr>
          <p:nvPr>
            <p:ph type="sldNum" sz="quarter" idx="12"/>
          </p:nvPr>
        </p:nvSpPr>
        <p:spPr/>
        <p:txBody>
          <a:bodyPr/>
          <a:lstStyle/>
          <a:p>
            <a:fld id="{633585DC-F2A3-834D-ABF3-456A4245D92B}" type="slidenum">
              <a:rPr kumimoji="1" lang="ko-KR" altLang="en-US" smtClean="0"/>
              <a:t>9</a:t>
            </a:fld>
            <a:endParaRPr kumimoji="1" lang="ko-KR" altLang="en-US"/>
          </a:p>
        </p:txBody>
      </p:sp>
      <p:sp>
        <p:nvSpPr>
          <p:cNvPr id="5" name="타원 4">
            <a:extLst>
              <a:ext uri="{FF2B5EF4-FFF2-40B4-BE49-F238E27FC236}">
                <a16:creationId xmlns:a16="http://schemas.microsoft.com/office/drawing/2014/main" id="{7AF35AC7-1464-7736-2694-7DD4FDAC0D60}"/>
              </a:ext>
            </a:extLst>
          </p:cNvPr>
          <p:cNvSpPr/>
          <p:nvPr/>
        </p:nvSpPr>
        <p:spPr>
          <a:xfrm>
            <a:off x="3159699" y="1525041"/>
            <a:ext cx="3192108" cy="2942892"/>
          </a:xfrm>
          <a:prstGeom prst="ellipse">
            <a:avLst/>
          </a:prstGeom>
          <a:solidFill>
            <a:schemeClr val="bg2">
              <a:lumMod val="90000"/>
              <a:alpha val="384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7" name="왼쪽 중괄호[L] 6">
            <a:extLst>
              <a:ext uri="{FF2B5EF4-FFF2-40B4-BE49-F238E27FC236}">
                <a16:creationId xmlns:a16="http://schemas.microsoft.com/office/drawing/2014/main" id="{EC579417-EFD2-2E61-65A6-1621F29A60E7}"/>
              </a:ext>
            </a:extLst>
          </p:cNvPr>
          <p:cNvSpPr/>
          <p:nvPr/>
        </p:nvSpPr>
        <p:spPr>
          <a:xfrm rot="16200000">
            <a:off x="5559419" y="1207502"/>
            <a:ext cx="973532" cy="7202907"/>
          </a:xfrm>
          <a:prstGeom prst="leftBrace">
            <a:avLst>
              <a:gd name="adj1" fmla="val 85781"/>
              <a:gd name="adj2" fmla="val 5000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ko-KR" altLang="en-US" dirty="0"/>
          </a:p>
        </p:txBody>
      </p:sp>
      <p:grpSp>
        <p:nvGrpSpPr>
          <p:cNvPr id="9" name="그룹 8">
            <a:extLst>
              <a:ext uri="{FF2B5EF4-FFF2-40B4-BE49-F238E27FC236}">
                <a16:creationId xmlns:a16="http://schemas.microsoft.com/office/drawing/2014/main" id="{52AA835C-8092-1E35-1B2B-D6293F466AFA}"/>
              </a:ext>
            </a:extLst>
          </p:cNvPr>
          <p:cNvGrpSpPr/>
          <p:nvPr/>
        </p:nvGrpSpPr>
        <p:grpSpPr>
          <a:xfrm>
            <a:off x="5442331" y="5312400"/>
            <a:ext cx="1214499" cy="1192387"/>
            <a:chOff x="6900608" y="1426083"/>
            <a:chExt cx="2123594" cy="2123594"/>
          </a:xfrm>
        </p:grpSpPr>
        <p:sp>
          <p:nvSpPr>
            <p:cNvPr id="13" name="직사각형 12">
              <a:extLst>
                <a:ext uri="{FF2B5EF4-FFF2-40B4-BE49-F238E27FC236}">
                  <a16:creationId xmlns:a16="http://schemas.microsoft.com/office/drawing/2014/main" id="{512D95E6-D808-4F57-A384-6F3F735A768F}"/>
                </a:ext>
              </a:extLst>
            </p:cNvPr>
            <p:cNvSpPr/>
            <p:nvPr/>
          </p:nvSpPr>
          <p:spPr>
            <a:xfrm>
              <a:off x="7422078" y="1650670"/>
              <a:ext cx="1068780" cy="165067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pic>
          <p:nvPicPr>
            <p:cNvPr id="14" name="그림 13">
              <a:extLst>
                <a:ext uri="{FF2B5EF4-FFF2-40B4-BE49-F238E27FC236}">
                  <a16:creationId xmlns:a16="http://schemas.microsoft.com/office/drawing/2014/main" id="{C0BA48D1-975A-7958-59A1-C244E56EE673}"/>
                </a:ext>
              </a:extLst>
            </p:cNvPr>
            <p:cNvPicPr>
              <a:picLocks noChangeAspect="1"/>
            </p:cNvPicPr>
            <p:nvPr/>
          </p:nvPicPr>
          <p:blipFill>
            <a:blip r:embed="rId3"/>
            <a:stretch>
              <a:fillRect/>
            </a:stretch>
          </p:blipFill>
          <p:spPr>
            <a:xfrm>
              <a:off x="6900608" y="1426083"/>
              <a:ext cx="2123594" cy="2123594"/>
            </a:xfrm>
            <a:prstGeom prst="rect">
              <a:avLst/>
            </a:prstGeom>
          </p:spPr>
        </p:pic>
      </p:grpSp>
      <p:sp>
        <p:nvSpPr>
          <p:cNvPr id="15" name="TextBox 14">
            <a:extLst>
              <a:ext uri="{FF2B5EF4-FFF2-40B4-BE49-F238E27FC236}">
                <a16:creationId xmlns:a16="http://schemas.microsoft.com/office/drawing/2014/main" id="{7F891A51-564D-EF66-EAE7-B472563DC32A}"/>
              </a:ext>
            </a:extLst>
          </p:cNvPr>
          <p:cNvSpPr txBox="1"/>
          <p:nvPr/>
        </p:nvSpPr>
        <p:spPr>
          <a:xfrm>
            <a:off x="1335456" y="4196258"/>
            <a:ext cx="9421458" cy="553998"/>
          </a:xfrm>
          <a:prstGeom prst="rect">
            <a:avLst/>
          </a:prstGeom>
          <a:noFill/>
        </p:spPr>
        <p:txBody>
          <a:bodyPr wrap="square" rtlCol="0">
            <a:spAutoFit/>
          </a:bodyPr>
          <a:lstStyle/>
          <a:p>
            <a:pPr algn="ctr"/>
            <a:r>
              <a:rPr kumimoji="1" lang="en-US" altLang="ko-KR" sz="3000" b="1" dirty="0">
                <a:latin typeface="Noto Sans Kannada" panose="020B0502040504020204" pitchFamily="34" charset="0"/>
                <a:cs typeface="Noto Sans Kannada" panose="020B0502040504020204" pitchFamily="34" charset="0"/>
              </a:rPr>
              <a:t>Simultaneously addressing limitations   </a:t>
            </a:r>
            <a:endParaRPr kumimoji="1" lang="ko-KR" altLang="en-US" sz="3000" b="1" dirty="0">
              <a:latin typeface="Noto Sans Kannada" panose="020B0502040504020204" pitchFamily="34" charset="0"/>
              <a:cs typeface="Noto Sans Kannada" panose="020B0502040504020204" pitchFamily="34" charset="0"/>
            </a:endParaRPr>
          </a:p>
        </p:txBody>
      </p:sp>
      <p:sp>
        <p:nvSpPr>
          <p:cNvPr id="21" name="TextBox 20">
            <a:extLst>
              <a:ext uri="{FF2B5EF4-FFF2-40B4-BE49-F238E27FC236}">
                <a16:creationId xmlns:a16="http://schemas.microsoft.com/office/drawing/2014/main" id="{0C6FD37F-5275-9EAF-6C83-958B72624C7F}"/>
              </a:ext>
            </a:extLst>
          </p:cNvPr>
          <p:cNvSpPr txBox="1"/>
          <p:nvPr/>
        </p:nvSpPr>
        <p:spPr>
          <a:xfrm>
            <a:off x="3431953" y="3066200"/>
            <a:ext cx="2342787" cy="523220"/>
          </a:xfrm>
          <a:prstGeom prst="rect">
            <a:avLst/>
          </a:prstGeom>
          <a:noFill/>
        </p:spPr>
        <p:txBody>
          <a:bodyPr wrap="square" rtlCol="0">
            <a:spAutoFit/>
          </a:bodyPr>
          <a:lstStyle/>
          <a:p>
            <a:pPr algn="ctr"/>
            <a:r>
              <a:rPr kumimoji="1" lang="en-US" altLang="ko-KR" sz="2800" b="1" dirty="0">
                <a:solidFill>
                  <a:srgbClr val="F86F03"/>
                </a:solidFill>
                <a:latin typeface="Noto Sans Kannada" panose="020B0502040504020204" pitchFamily="34" charset="0"/>
                <a:cs typeface="Noto Sans Kannada" panose="020B0502040504020204" pitchFamily="34" charset="0"/>
              </a:rPr>
              <a:t>FER Training</a:t>
            </a:r>
            <a:endParaRPr kumimoji="1" lang="ko-KR" altLang="en-US" sz="2800" b="1" dirty="0">
              <a:solidFill>
                <a:srgbClr val="F86F03"/>
              </a:solidFill>
              <a:latin typeface="Noto Sans Kannada" panose="020B0502040504020204" pitchFamily="34" charset="0"/>
              <a:cs typeface="Noto Sans Kannada" panose="020B0502040504020204" pitchFamily="34" charset="0"/>
            </a:endParaRPr>
          </a:p>
        </p:txBody>
      </p:sp>
      <p:sp>
        <p:nvSpPr>
          <p:cNvPr id="22" name="TextBox 21">
            <a:extLst>
              <a:ext uri="{FF2B5EF4-FFF2-40B4-BE49-F238E27FC236}">
                <a16:creationId xmlns:a16="http://schemas.microsoft.com/office/drawing/2014/main" id="{E1F0CC4D-8315-765B-AC27-9A08DBEA0594}"/>
              </a:ext>
            </a:extLst>
          </p:cNvPr>
          <p:cNvSpPr txBox="1"/>
          <p:nvPr/>
        </p:nvSpPr>
        <p:spPr>
          <a:xfrm>
            <a:off x="6092217" y="3066200"/>
            <a:ext cx="2610852" cy="523220"/>
          </a:xfrm>
          <a:prstGeom prst="rect">
            <a:avLst/>
          </a:prstGeom>
          <a:noFill/>
        </p:spPr>
        <p:txBody>
          <a:bodyPr wrap="square" rtlCol="0">
            <a:spAutoFit/>
          </a:bodyPr>
          <a:lstStyle/>
          <a:p>
            <a:pPr algn="ctr"/>
            <a:r>
              <a:rPr kumimoji="1" lang="en-US" altLang="ko-KR" sz="2800" b="1" dirty="0">
                <a:solidFill>
                  <a:srgbClr val="F86F03"/>
                </a:solidFill>
                <a:latin typeface="Noto Sans Kannada" panose="020B0502040504020204" pitchFamily="34" charset="0"/>
                <a:cs typeface="Noto Sans Kannada" panose="020B0502040504020204" pitchFamily="34" charset="0"/>
              </a:rPr>
              <a:t>Data Collection</a:t>
            </a:r>
          </a:p>
        </p:txBody>
      </p:sp>
      <p:pic>
        <p:nvPicPr>
          <p:cNvPr id="25" name="그림 24">
            <a:extLst>
              <a:ext uri="{FF2B5EF4-FFF2-40B4-BE49-F238E27FC236}">
                <a16:creationId xmlns:a16="http://schemas.microsoft.com/office/drawing/2014/main" id="{ADD386CB-4EAE-A549-199F-C549CB60790B}"/>
              </a:ext>
            </a:extLst>
          </p:cNvPr>
          <p:cNvPicPr>
            <a:picLocks noChangeAspect="1"/>
          </p:cNvPicPr>
          <p:nvPr/>
        </p:nvPicPr>
        <p:blipFill>
          <a:blip r:embed="rId4"/>
          <a:stretch>
            <a:fillRect/>
          </a:stretch>
        </p:blipFill>
        <p:spPr>
          <a:xfrm>
            <a:off x="7023372" y="2237889"/>
            <a:ext cx="684373" cy="684373"/>
          </a:xfrm>
          <a:prstGeom prst="rect">
            <a:avLst/>
          </a:prstGeom>
        </p:spPr>
      </p:pic>
      <p:pic>
        <p:nvPicPr>
          <p:cNvPr id="26" name="그림 25">
            <a:extLst>
              <a:ext uri="{FF2B5EF4-FFF2-40B4-BE49-F238E27FC236}">
                <a16:creationId xmlns:a16="http://schemas.microsoft.com/office/drawing/2014/main" id="{F81429A2-B15A-96D2-65E9-B4473D0A365A}"/>
              </a:ext>
            </a:extLst>
          </p:cNvPr>
          <p:cNvPicPr>
            <a:picLocks noChangeAspect="1"/>
          </p:cNvPicPr>
          <p:nvPr/>
        </p:nvPicPr>
        <p:blipFill>
          <a:blip r:embed="rId5"/>
          <a:stretch>
            <a:fillRect/>
          </a:stretch>
        </p:blipFill>
        <p:spPr>
          <a:xfrm>
            <a:off x="4419245" y="2368013"/>
            <a:ext cx="560543" cy="560543"/>
          </a:xfrm>
          <a:prstGeom prst="rect">
            <a:avLst/>
          </a:prstGeom>
        </p:spPr>
      </p:pic>
    </p:spTree>
    <p:extLst>
      <p:ext uri="{BB962C8B-B14F-4D97-AF65-F5344CB8AC3E}">
        <p14:creationId xmlns:p14="http://schemas.microsoft.com/office/powerpoint/2010/main" val="1352247562"/>
      </p:ext>
    </p:extLst>
  </p:cSld>
  <p:clrMapOvr>
    <a:masterClrMapping/>
  </p:clrMapOvr>
  <mc:AlternateContent xmlns:mc="http://schemas.openxmlformats.org/markup-compatibility/2006" xmlns:p14="http://schemas.microsoft.com/office/powerpoint/2010/main">
    <mc:Choice Requires="p14">
      <p:transition spd="slow" p14:dur="2000" advTm="25450"/>
    </mc:Choice>
    <mc:Fallback xmlns="">
      <p:transition spd="slow" advTm="25450"/>
    </mc:Fallback>
  </mc:AlternateContent>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18959</TotalTime>
  <Words>3408</Words>
  <Application>Microsoft Macintosh PowerPoint</Application>
  <PresentationFormat>와이드스크린</PresentationFormat>
  <Paragraphs>489</Paragraphs>
  <Slides>34</Slides>
  <Notes>34</Notes>
  <HiddenSlides>0</HiddenSlides>
  <MMClips>0</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34</vt:i4>
      </vt:variant>
    </vt:vector>
  </HeadingPairs>
  <TitlesOfParts>
    <vt:vector size="47" baseType="lpstr">
      <vt:lpstr>Noto Sans Batak</vt:lpstr>
      <vt:lpstr>Söhne</vt:lpstr>
      <vt:lpstr>PT Mono</vt:lpstr>
      <vt:lpstr>Noto Sans Kannada</vt:lpstr>
      <vt:lpstr>Calibri</vt:lpstr>
      <vt:lpstr>LinLibertineT</vt:lpstr>
      <vt:lpstr>Wingdings</vt:lpstr>
      <vt:lpstr>맑은 고딕</vt:lpstr>
      <vt:lpstr>Y콤퓨타체</vt:lpstr>
      <vt:lpstr>시스템 서체 일반체</vt:lpstr>
      <vt:lpstr>Roboto</vt:lpstr>
      <vt:lpstr>Arial</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YangYeonsun</dc:creator>
  <cp:lastModifiedBy>YangYeonsun</cp:lastModifiedBy>
  <cp:revision>8</cp:revision>
  <dcterms:created xsi:type="dcterms:W3CDTF">2024-04-24T15:08:53Z</dcterms:created>
  <dcterms:modified xsi:type="dcterms:W3CDTF">2024-09-30T04:56:01Z</dcterms:modified>
</cp:coreProperties>
</file>